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slides/slide187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3" r:id="rId2"/>
    <p:sldId id="544" r:id="rId3"/>
    <p:sldId id="545" r:id="rId4"/>
    <p:sldId id="546" r:id="rId5"/>
    <p:sldId id="547" r:id="rId6"/>
    <p:sldId id="549" r:id="rId7"/>
    <p:sldId id="550" r:id="rId8"/>
    <p:sldId id="551" r:id="rId9"/>
    <p:sldId id="552" r:id="rId10"/>
    <p:sldId id="553" r:id="rId11"/>
    <p:sldId id="554" r:id="rId12"/>
    <p:sldId id="662" r:id="rId13"/>
    <p:sldId id="797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2" r:id="rId51"/>
    <p:sldId id="593" r:id="rId52"/>
    <p:sldId id="594" r:id="rId53"/>
    <p:sldId id="595" r:id="rId54"/>
    <p:sldId id="596" r:id="rId55"/>
    <p:sldId id="597" r:id="rId56"/>
    <p:sldId id="598" r:id="rId57"/>
    <p:sldId id="599" r:id="rId58"/>
    <p:sldId id="600" r:id="rId59"/>
    <p:sldId id="601" r:id="rId60"/>
    <p:sldId id="602" r:id="rId61"/>
    <p:sldId id="603" r:id="rId62"/>
    <p:sldId id="604" r:id="rId63"/>
    <p:sldId id="605" r:id="rId64"/>
    <p:sldId id="799" r:id="rId65"/>
    <p:sldId id="607" r:id="rId66"/>
    <p:sldId id="608" r:id="rId67"/>
    <p:sldId id="609" r:id="rId68"/>
    <p:sldId id="610" r:id="rId69"/>
    <p:sldId id="611" r:id="rId70"/>
    <p:sldId id="612" r:id="rId71"/>
    <p:sldId id="613" r:id="rId72"/>
    <p:sldId id="614" r:id="rId73"/>
    <p:sldId id="615" r:id="rId74"/>
    <p:sldId id="616" r:id="rId75"/>
    <p:sldId id="617" r:id="rId76"/>
    <p:sldId id="618" r:id="rId77"/>
    <p:sldId id="619" r:id="rId78"/>
    <p:sldId id="620" r:id="rId79"/>
    <p:sldId id="621" r:id="rId80"/>
    <p:sldId id="622" r:id="rId81"/>
    <p:sldId id="623" r:id="rId82"/>
    <p:sldId id="624" r:id="rId83"/>
    <p:sldId id="625" r:id="rId84"/>
    <p:sldId id="626" r:id="rId85"/>
    <p:sldId id="627" r:id="rId86"/>
    <p:sldId id="628" r:id="rId87"/>
    <p:sldId id="629" r:id="rId88"/>
    <p:sldId id="630" r:id="rId89"/>
    <p:sldId id="631" r:id="rId90"/>
    <p:sldId id="632" r:id="rId91"/>
    <p:sldId id="633" r:id="rId92"/>
    <p:sldId id="634" r:id="rId93"/>
    <p:sldId id="635" r:id="rId94"/>
    <p:sldId id="663" r:id="rId95"/>
    <p:sldId id="800" r:id="rId96"/>
    <p:sldId id="801" r:id="rId97"/>
    <p:sldId id="636" r:id="rId98"/>
    <p:sldId id="637" r:id="rId99"/>
    <p:sldId id="695" r:id="rId100"/>
    <p:sldId id="696" r:id="rId101"/>
    <p:sldId id="638" r:id="rId102"/>
    <p:sldId id="698" r:id="rId103"/>
    <p:sldId id="697" r:id="rId104"/>
    <p:sldId id="703" r:id="rId105"/>
    <p:sldId id="639" r:id="rId106"/>
    <p:sldId id="669" r:id="rId107"/>
    <p:sldId id="670" r:id="rId108"/>
    <p:sldId id="671" r:id="rId109"/>
    <p:sldId id="640" r:id="rId110"/>
    <p:sldId id="641" r:id="rId111"/>
    <p:sldId id="673" r:id="rId112"/>
    <p:sldId id="672" r:id="rId113"/>
    <p:sldId id="675" r:id="rId114"/>
    <p:sldId id="674" r:id="rId115"/>
    <p:sldId id="677" r:id="rId116"/>
    <p:sldId id="678" r:id="rId117"/>
    <p:sldId id="679" r:id="rId118"/>
    <p:sldId id="682" r:id="rId119"/>
    <p:sldId id="683" r:id="rId120"/>
    <p:sldId id="684" r:id="rId121"/>
    <p:sldId id="685" r:id="rId122"/>
    <p:sldId id="686" r:id="rId123"/>
    <p:sldId id="687" r:id="rId124"/>
    <p:sldId id="688" r:id="rId125"/>
    <p:sldId id="689" r:id="rId126"/>
    <p:sldId id="690" r:id="rId127"/>
    <p:sldId id="649" r:id="rId128"/>
    <p:sldId id="650" r:id="rId129"/>
    <p:sldId id="651" r:id="rId130"/>
    <p:sldId id="691" r:id="rId131"/>
    <p:sldId id="652" r:id="rId132"/>
    <p:sldId id="692" r:id="rId133"/>
    <p:sldId id="654" r:id="rId134"/>
    <p:sldId id="693" r:id="rId135"/>
    <p:sldId id="656" r:id="rId136"/>
    <p:sldId id="694" r:id="rId137"/>
    <p:sldId id="699" r:id="rId138"/>
    <p:sldId id="700" r:id="rId139"/>
    <p:sldId id="704" r:id="rId140"/>
    <p:sldId id="723" r:id="rId141"/>
    <p:sldId id="711" r:id="rId142"/>
    <p:sldId id="713" r:id="rId143"/>
    <p:sldId id="719" r:id="rId144"/>
    <p:sldId id="724" r:id="rId145"/>
    <p:sldId id="716" r:id="rId146"/>
    <p:sldId id="725" r:id="rId147"/>
    <p:sldId id="717" r:id="rId148"/>
    <p:sldId id="755" r:id="rId149"/>
    <p:sldId id="758" r:id="rId150"/>
    <p:sldId id="759" r:id="rId151"/>
    <p:sldId id="760" r:id="rId152"/>
    <p:sldId id="761" r:id="rId153"/>
    <p:sldId id="762" r:id="rId154"/>
    <p:sldId id="763" r:id="rId155"/>
    <p:sldId id="764" r:id="rId156"/>
    <p:sldId id="765" r:id="rId157"/>
    <p:sldId id="766" r:id="rId158"/>
    <p:sldId id="767" r:id="rId159"/>
    <p:sldId id="768" r:id="rId160"/>
    <p:sldId id="769" r:id="rId161"/>
    <p:sldId id="770" r:id="rId162"/>
    <p:sldId id="771" r:id="rId163"/>
    <p:sldId id="772" r:id="rId164"/>
    <p:sldId id="773" r:id="rId165"/>
    <p:sldId id="774" r:id="rId166"/>
    <p:sldId id="775" r:id="rId167"/>
    <p:sldId id="776" r:id="rId168"/>
    <p:sldId id="777" r:id="rId169"/>
    <p:sldId id="778" r:id="rId170"/>
    <p:sldId id="779" r:id="rId171"/>
    <p:sldId id="780" r:id="rId172"/>
    <p:sldId id="781" r:id="rId173"/>
    <p:sldId id="782" r:id="rId174"/>
    <p:sldId id="788" r:id="rId175"/>
    <p:sldId id="789" r:id="rId176"/>
    <p:sldId id="790" r:id="rId177"/>
    <p:sldId id="792" r:id="rId178"/>
    <p:sldId id="802" r:id="rId179"/>
    <p:sldId id="803" r:id="rId180"/>
    <p:sldId id="791" r:id="rId181"/>
    <p:sldId id="804" r:id="rId182"/>
    <p:sldId id="805" r:id="rId183"/>
    <p:sldId id="806" r:id="rId184"/>
    <p:sldId id="807" r:id="rId185"/>
    <p:sldId id="808" r:id="rId186"/>
    <p:sldId id="539" r:id="rId187"/>
    <p:sldId id="809" r:id="rId188"/>
    <p:sldId id="796" r:id="rId189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D25500"/>
    <a:srgbClr val="008000"/>
    <a:srgbClr val="0000FF"/>
    <a:srgbClr val="FF00FF"/>
    <a:srgbClr val="9933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718" autoAdjust="0"/>
  </p:normalViewPr>
  <p:slideViewPr>
    <p:cSldViewPr>
      <p:cViewPr varScale="1">
        <p:scale>
          <a:sx n="78" d="100"/>
          <a:sy n="78" d="100"/>
        </p:scale>
        <p:origin x="-14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4034-A830-49BB-9E87-801C8233A4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9030-A79A-4240-B085-3CABDEC37F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4194F-04C6-4DBB-AD6C-7D53CA237D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9E453-DD27-413D-9F45-5A1872080F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2096-C891-4974-9D60-8FE4D0C039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876A1-195F-46C6-9E95-075BF1C49D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A3BE-4CCB-4C1C-A558-DFC5AB367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DE21-4497-4B68-9CE1-92E51D915A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381B-BD66-4619-8D04-02BDD9C7F4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A1F75-1E6C-49C8-984D-D5B62B339C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E304-C338-4088-800C-6B31A8BF632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221F26-B1A2-4FD4-B425-BE554DBF2AE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7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1.gi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1.gi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1.gi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toronto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2555875" y="3644900"/>
            <a:ext cx="439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1 segundo . . .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  <p:bldP spid="386052" grpId="0"/>
      <p:bldP spid="38605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900113" y="15573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La explicación sencilla e intuitiva que damos permite hacerse una idea aproximada de cómo radian las antenas.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971550" y="24923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Es una explicación muy simplificada y, peor aún, incorrecta de la realidad. Es decir, ¡os vamos a contar una MENTIRA!. </a:t>
            </a: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4477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971550" y="3429000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Pero al menos es una </a:t>
            </a:r>
            <a:r>
              <a:rPr lang="es-ES" sz="2000" i="1">
                <a:solidFill>
                  <a:schemeClr val="tx2"/>
                </a:solidFill>
              </a:rPr>
              <a:t>mentira</a:t>
            </a:r>
            <a:r>
              <a:rPr lang="es-ES" sz="2000">
                <a:solidFill>
                  <a:schemeClr val="tx2"/>
                </a:solidFill>
              </a:rPr>
              <a:t> muy didáctica y adecuada para un vídeo de introducción al funcionamiento de las antenas.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71" grpId="0"/>
      <p:bldP spid="54477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828675" y="10509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Vamos a empezar estudiando cómo se genera el campo eléctrico…</a:t>
            </a:r>
          </a:p>
        </p:txBody>
      </p:sp>
      <p:pic>
        <p:nvPicPr>
          <p:cNvPr id="473092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828675" y="10509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Vamos a empezar estudiando cómo se genera el campo eléctrico…</a:t>
            </a:r>
          </a:p>
        </p:txBody>
      </p:sp>
      <p:pic>
        <p:nvPicPr>
          <p:cNvPr id="546820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828675" y="1050925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Cuando se mueven cargas eléctricas negativas respecto a cargas positivas (o viceversa), aparece un </a:t>
            </a:r>
            <a:r>
              <a:rPr lang="es-ES" sz="2000"/>
              <a:t>campo eléctrico</a:t>
            </a:r>
            <a:r>
              <a:rPr lang="es-ES" sz="2000">
                <a:solidFill>
                  <a:schemeClr val="tx2"/>
                </a:solidFill>
              </a:rPr>
              <a:t> que varía en el tiempo.</a:t>
            </a:r>
            <a:endParaRPr lang="es-ES"/>
          </a:p>
        </p:txBody>
      </p:sp>
      <p:pic>
        <p:nvPicPr>
          <p:cNvPr id="545796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828675" y="1050925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Cuando se mueven cargas eléctricas negativas respecto a cargas positivas (o viceversa), aparece un </a:t>
            </a:r>
            <a:r>
              <a:rPr lang="es-ES" sz="2000"/>
              <a:t>campo eléctrico</a:t>
            </a:r>
            <a:r>
              <a:rPr lang="es-ES" sz="2000">
                <a:solidFill>
                  <a:schemeClr val="tx2"/>
                </a:solidFill>
              </a:rPr>
              <a:t> que varía en el tiempo.</a:t>
            </a:r>
            <a:endParaRPr lang="es-ES"/>
          </a:p>
        </p:txBody>
      </p:sp>
      <p:pic>
        <p:nvPicPr>
          <p:cNvPr id="551940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Imagina un electrón (carga eléctrica negativa) que se mueve arriba y abajo de un protón (carga eléctrica positiva) que está fijo.</a:t>
            </a:r>
          </a:p>
        </p:txBody>
      </p:sp>
      <p:pic>
        <p:nvPicPr>
          <p:cNvPr id="474118" name="Picture 6" descr="pro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474119" name="Picture 7" descr="neu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76700"/>
            <a:ext cx="360363" cy="373063"/>
          </a:xfrm>
          <a:prstGeom prst="rect">
            <a:avLst/>
          </a:prstGeom>
          <a:noFill/>
        </p:spPr>
      </p:pic>
      <p:pic>
        <p:nvPicPr>
          <p:cNvPr id="474121" name="Picture 9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74122" name="Line 10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4124" name="Line 12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 animBg="1"/>
      <p:bldP spid="474116" grpId="0"/>
      <p:bldP spid="474117" grpId="0"/>
      <p:bldP spid="474122" grpId="0" animBg="1"/>
      <p:bldP spid="47412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04838" name="Picture 6" descr="pro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04839" name="Picture 7" descr="neu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76700"/>
            <a:ext cx="360363" cy="373063"/>
          </a:xfrm>
          <a:prstGeom prst="rect">
            <a:avLst/>
          </a:prstGeom>
          <a:noFill/>
        </p:spPr>
      </p:pic>
      <p:pic>
        <p:nvPicPr>
          <p:cNvPr id="504840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4841" name="Line 9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4842" name="Line 10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4844" name="Rectangle 12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Imagina un electrón (carga eléctrica negativa) que se mueve arriba y abajo de un protón (carga eléctrica positiva) que está fijo.</a:t>
            </a:r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096E-6 L -3.05556E-6 -0.09439 " pathEditMode="relative" ptsTypes="AA">
                                      <p:cBhvr>
                                        <p:cTn id="6" dur="2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05862" name="Picture 6" descr="pro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38650"/>
            <a:ext cx="357188" cy="369888"/>
          </a:xfrm>
          <a:prstGeom prst="rect">
            <a:avLst/>
          </a:prstGeom>
          <a:noFill/>
        </p:spPr>
      </p:pic>
      <p:pic>
        <p:nvPicPr>
          <p:cNvPr id="505863" name="Picture 7" descr="neu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430588"/>
            <a:ext cx="360363" cy="373062"/>
          </a:xfrm>
          <a:prstGeom prst="rect">
            <a:avLst/>
          </a:prstGeom>
          <a:noFill/>
        </p:spPr>
      </p:pic>
      <p:pic>
        <p:nvPicPr>
          <p:cNvPr id="505864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5865" name="Line 9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5866" name="Line 10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5868" name="Rectangle 12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Imagina un electrón (carga eléctrica negativa) que se mueve arriba y abajo de un protón (carga eléctrica positiva) que está fijo.</a:t>
            </a: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096E-6 L -6.94444E-6 0.30418 " pathEditMode="relative" ptsTypes="AA">
                                      <p:cBhvr>
                                        <p:cTn id="6" dur="2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06886" name="Picture 6" descr="pro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06887" name="Picture 7" descr="neu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516563"/>
            <a:ext cx="360363" cy="373062"/>
          </a:xfrm>
          <a:prstGeom prst="rect">
            <a:avLst/>
          </a:prstGeom>
          <a:noFill/>
        </p:spPr>
      </p:pic>
      <p:pic>
        <p:nvPicPr>
          <p:cNvPr id="506888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6889" name="Line 9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6892" name="Rectangle 12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Imagina un electrón (carga eléctrica negativa) que se mueve arriba y abajo de un protón (carga eléctrica positiva) que está fijo.</a:t>
            </a:r>
          </a:p>
        </p:txBody>
      </p:sp>
      <p:sp>
        <p:nvSpPr>
          <p:cNvPr id="506893" name="Rectangle 13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096E-6 L -6.94444E-6 -0.3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475145" name="Picture 9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Imagina un electrón (carga eléctrica negativa) que se mueve arriba y abajo de un protón (carga eléctrica positiva) que está fijo.</a:t>
            </a:r>
          </a:p>
        </p:txBody>
      </p:sp>
      <p:pic>
        <p:nvPicPr>
          <p:cNvPr id="475152" name="Picture 16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8650"/>
            <a:ext cx="357188" cy="369888"/>
          </a:xfrm>
          <a:prstGeom prst="rect">
            <a:avLst/>
          </a:prstGeom>
          <a:noFill/>
        </p:spPr>
      </p:pic>
      <p:pic>
        <p:nvPicPr>
          <p:cNvPr id="475153" name="Picture 17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430588"/>
            <a:ext cx="360363" cy="373062"/>
          </a:xfrm>
          <a:prstGeom prst="rect">
            <a:avLst/>
          </a:prstGeom>
          <a:noFill/>
        </p:spPr>
      </p:pic>
      <p:sp>
        <p:nvSpPr>
          <p:cNvPr id="475154" name="Line 18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5155" name="Line 19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2771775" y="1700213"/>
            <a:ext cx="344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/>
              <a:t>SI </a:t>
            </a:r>
            <a:r>
              <a:rPr lang="es-ES" sz="2400" b="1">
                <a:solidFill>
                  <a:srgbClr val="FF6600"/>
                </a:solidFill>
              </a:rPr>
              <a:t>MIRAS</a:t>
            </a:r>
            <a:r>
              <a:rPr lang="es-ES" sz="2400" b="1"/>
              <a:t> ESTE VIDEO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755650" y="3860800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/>
              <a:t>SI</a:t>
            </a:r>
            <a:r>
              <a:rPr lang="es-ES" sz="2400" b="1">
                <a:solidFill>
                  <a:srgbClr val="FF6600"/>
                </a:solidFill>
              </a:rPr>
              <a:t> ESCUCHAS </a:t>
            </a:r>
            <a:r>
              <a:rPr lang="es-ES" sz="2400" b="1"/>
              <a:t>LAS EXPLICACIONES DE TU PROFE</a:t>
            </a:r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1620838" y="2781300"/>
            <a:ext cx="643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/>
              <a:t>SI</a:t>
            </a:r>
            <a:r>
              <a:rPr lang="es-ES" sz="2400" b="1">
                <a:solidFill>
                  <a:srgbClr val="FF6600"/>
                </a:solidFill>
              </a:rPr>
              <a:t> PREGUNTAS </a:t>
            </a:r>
            <a:r>
              <a:rPr lang="es-ES" sz="2400" b="1"/>
              <a:t>LAS DUDAS QUE TENGAS</a:t>
            </a: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4068763" y="227647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4068763" y="3429000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396875" y="422116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_________________________________________________________</a:t>
            </a:r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468313" y="4941888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800" b="1">
                <a:solidFill>
                  <a:srgbClr val="D25500"/>
                </a:solidFill>
              </a:rPr>
              <a:t>¡APRENDERÁS CASI TODO SOBRE ANTENAS!</a:t>
            </a: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  <p:bldP spid="387076" grpId="0"/>
      <p:bldP spid="387077" grpId="0"/>
      <p:bldP spid="387078" grpId="0"/>
      <p:bldP spid="387079" grpId="0"/>
      <p:bldP spid="387080" grpId="0"/>
      <p:bldP spid="38708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Cuando el electrón está arriba, la línea de fuerza del campo eléctrico es de la forma:</a:t>
            </a:r>
          </a:p>
        </p:txBody>
      </p:sp>
      <p:pic>
        <p:nvPicPr>
          <p:cNvPr id="476171" name="Picture 11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76177" name="Line 17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6178" name="Line 18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7618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284538"/>
            <a:ext cx="590550" cy="1655762"/>
          </a:xfrm>
          <a:prstGeom prst="rect">
            <a:avLst/>
          </a:prstGeom>
          <a:noFill/>
        </p:spPr>
      </p:pic>
      <p:pic>
        <p:nvPicPr>
          <p:cNvPr id="476175" name="Picture 15" descr="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476176" name="Picture 16" descr="neu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429000"/>
            <a:ext cx="360363" cy="373063"/>
          </a:xfrm>
          <a:prstGeom prst="rect">
            <a:avLst/>
          </a:prstGeom>
          <a:noFill/>
        </p:spPr>
      </p:pic>
      <p:sp>
        <p:nvSpPr>
          <p:cNvPr id="476186" name="Rectangle 2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Cuando el electrón está arriba, la línea de fuerza del campo eléctrico es de la forma:</a:t>
            </a:r>
          </a:p>
        </p:txBody>
      </p:sp>
      <p:pic>
        <p:nvPicPr>
          <p:cNvPr id="508937" name="Picture 9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8940" name="Line 12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8941" name="Line 13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089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284538"/>
            <a:ext cx="590550" cy="1655762"/>
          </a:xfrm>
          <a:prstGeom prst="rect">
            <a:avLst/>
          </a:prstGeom>
          <a:noFill/>
        </p:spPr>
      </p:pic>
      <p:pic>
        <p:nvPicPr>
          <p:cNvPr id="508939" name="Picture 11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429000"/>
            <a:ext cx="360363" cy="373063"/>
          </a:xfrm>
          <a:prstGeom prst="rect">
            <a:avLst/>
          </a:prstGeom>
          <a:noFill/>
        </p:spPr>
      </p:pic>
      <p:pic>
        <p:nvPicPr>
          <p:cNvPr id="508938" name="Picture 10" descr="pro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sp>
        <p:nvSpPr>
          <p:cNvPr id="508943" name="Rectangle 1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07915" name="Picture 11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7924" name="Line 20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7925" name="Line 21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baja, y cuando las cargas están muy cerca la línea de fuerza del campo eléctrico se cierra sobre sí misma y se desplaza hacia fuera.</a:t>
            </a:r>
          </a:p>
        </p:txBody>
      </p:sp>
      <p:pic>
        <p:nvPicPr>
          <p:cNvPr id="50792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pic>
        <p:nvPicPr>
          <p:cNvPr id="50793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284538"/>
            <a:ext cx="590550" cy="1655762"/>
          </a:xfrm>
          <a:prstGeom prst="rect">
            <a:avLst/>
          </a:prstGeom>
          <a:noFill/>
        </p:spPr>
      </p:pic>
      <p:pic>
        <p:nvPicPr>
          <p:cNvPr id="507922" name="Picture 18" descr="pro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8650"/>
            <a:ext cx="357188" cy="369888"/>
          </a:xfrm>
          <a:prstGeom prst="rect">
            <a:avLst/>
          </a:prstGeom>
          <a:noFill/>
        </p:spPr>
      </p:pic>
      <p:pic>
        <p:nvPicPr>
          <p:cNvPr id="507923" name="Picture 19" descr="neu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430588"/>
            <a:ext cx="360363" cy="373062"/>
          </a:xfrm>
          <a:prstGeom prst="rect">
            <a:avLst/>
          </a:prstGeom>
          <a:noFill/>
        </p:spPr>
      </p:pic>
      <p:sp>
        <p:nvSpPr>
          <p:cNvPr id="507932" name="Rectangle 2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5.096E-6 L -3.05556E-6 0.14688 " pathEditMode="relative" ptsTypes="AA">
                                      <p:cBhvr>
                                        <p:cTn id="12" dur="2000" fill="hold"/>
                                        <p:tgtEl>
                                          <p:spTgt spid="507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0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1098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510982" name="Picture 6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10983" name="Picture 7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sp>
        <p:nvSpPr>
          <p:cNvPr id="510984" name="Line 8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0985" name="Line 9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baja, y cuando las cargas están muy cerca la línea de fuerza del campo eléctrico se cierra sobre sí misma y se desplaza hacia fuera.</a:t>
            </a:r>
          </a:p>
        </p:txBody>
      </p:sp>
      <p:pic>
        <p:nvPicPr>
          <p:cNvPr id="5109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214688"/>
            <a:ext cx="1100138" cy="2733675"/>
          </a:xfrm>
          <a:prstGeom prst="rect">
            <a:avLst/>
          </a:prstGeom>
          <a:noFill/>
        </p:spPr>
      </p:pic>
      <p:sp>
        <p:nvSpPr>
          <p:cNvPr id="510993" name="Rectangle 1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0995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09960" name="Line 8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9962" name="Rectangle 10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sigue bajando, y una nueva línea de fuerza de campo eléctrico aparece entre ambas cargas (con fuerza en sentido contrario que la anterior).</a:t>
            </a:r>
          </a:p>
        </p:txBody>
      </p:sp>
      <p:pic>
        <p:nvPicPr>
          <p:cNvPr id="50997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pic>
        <p:nvPicPr>
          <p:cNvPr id="50997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292600"/>
            <a:ext cx="598488" cy="1674813"/>
          </a:xfrm>
          <a:prstGeom prst="rect">
            <a:avLst/>
          </a:prstGeom>
          <a:noFill/>
        </p:spPr>
      </p:pic>
      <p:pic>
        <p:nvPicPr>
          <p:cNvPr id="509958" name="Picture 6" descr="pro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09959" name="Picture 7" descr="neu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4438650"/>
            <a:ext cx="360363" cy="373063"/>
          </a:xfrm>
          <a:prstGeom prst="rect">
            <a:avLst/>
          </a:prstGeom>
          <a:noFill/>
        </p:spPr>
      </p:pic>
      <p:sp>
        <p:nvSpPr>
          <p:cNvPr id="509979" name="Rectangle 2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2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94444E-6 -5.096E-6 L -6.94444E-6 0.14688 " pathEditMode="relative" ptsTypes="AA">
                                      <p:cBhvr>
                                        <p:cTn id="12" dur="20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1405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14056" name="Line 8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4057" name="Line 9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sigue bajando, y una nueva línea de fuerza de campo eléctrico aparece entre ambas cargas (con fuerza en sentido contrario que la anterior).</a:t>
            </a:r>
          </a:p>
        </p:txBody>
      </p:sp>
      <p:pic>
        <p:nvPicPr>
          <p:cNvPr id="514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pic>
        <p:nvPicPr>
          <p:cNvPr id="514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292600"/>
            <a:ext cx="598488" cy="1674813"/>
          </a:xfrm>
          <a:prstGeom prst="rect">
            <a:avLst/>
          </a:prstGeom>
          <a:noFill/>
        </p:spPr>
      </p:pic>
      <p:pic>
        <p:nvPicPr>
          <p:cNvPr id="514054" name="Picture 6" descr="pro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14064" name="Picture 16" descr="neu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5445125"/>
            <a:ext cx="360363" cy="373063"/>
          </a:xfrm>
          <a:prstGeom prst="rect">
            <a:avLst/>
          </a:prstGeom>
          <a:noFill/>
        </p:spPr>
      </p:pic>
      <p:sp>
        <p:nvSpPr>
          <p:cNvPr id="514065" name="Rectangle 1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1507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15078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5079" name="Line 7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15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292600"/>
            <a:ext cx="598488" cy="1674813"/>
          </a:xfrm>
          <a:prstGeom prst="rect">
            <a:avLst/>
          </a:prstGeom>
          <a:noFill/>
        </p:spPr>
      </p:pic>
      <p:pic>
        <p:nvPicPr>
          <p:cNvPr id="515083" name="Picture 11" descr="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8650"/>
            <a:ext cx="357188" cy="369888"/>
          </a:xfrm>
          <a:prstGeom prst="rect">
            <a:avLst/>
          </a:prstGeom>
          <a:noFill/>
        </p:spPr>
      </p:pic>
      <p:pic>
        <p:nvPicPr>
          <p:cNvPr id="515084" name="Picture 12" descr="neu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5446713"/>
            <a:ext cx="360363" cy="373062"/>
          </a:xfrm>
          <a:prstGeom prst="rect">
            <a:avLst/>
          </a:prstGeom>
          <a:noFill/>
        </p:spPr>
      </p:pic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827088" y="191611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sube, y la nueva línea de fuerza de campo eléctrico se cierra sobre sí misma creando un nuevo lazo, que se desplaza hacia afuera y que empuja al anterior un poco más lejos.</a:t>
            </a:r>
          </a:p>
        </p:txBody>
      </p:sp>
      <p:pic>
        <p:nvPicPr>
          <p:cNvPr id="51509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716338"/>
            <a:ext cx="892175" cy="2179637"/>
          </a:xfrm>
          <a:prstGeom prst="rect">
            <a:avLst/>
          </a:prstGeom>
          <a:noFill/>
        </p:spPr>
      </p:pic>
      <p:pic>
        <p:nvPicPr>
          <p:cNvPr id="51509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sp>
        <p:nvSpPr>
          <p:cNvPr id="515095" name="Rectangle 23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3.33333E-6 L 0.0618 -0.04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94444E-6 -5.096E-6 L -6.94444E-6 -0.1469 " pathEditMode="relative" ptsTypes="AA">
                                      <p:cBhvr>
                                        <p:cTn id="14" dur="2000" fill="hold"/>
                                        <p:tgtEl>
                                          <p:spTgt spid="515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508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4.07407E-6 L 0.08959 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5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509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1814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18153" name="Picture 9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18154" name="Picture 10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827088" y="191611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electrón sube, y la nueva línea de fuerza de campo eléctrico se cierra sobre sí misma creando un nuevo lazo, que se desplaza hacia afuera y que empuja al anterior un poco más lejos.</a:t>
            </a:r>
          </a:p>
        </p:txBody>
      </p:sp>
      <p:pic>
        <p:nvPicPr>
          <p:cNvPr id="51815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716338"/>
            <a:ext cx="892175" cy="2179637"/>
          </a:xfrm>
          <a:prstGeom prst="rect">
            <a:avLst/>
          </a:prstGeom>
          <a:noFill/>
        </p:spPr>
      </p:pic>
      <p:pic>
        <p:nvPicPr>
          <p:cNvPr id="51816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997200"/>
            <a:ext cx="1296987" cy="3168650"/>
          </a:xfrm>
          <a:prstGeom prst="rect">
            <a:avLst/>
          </a:prstGeom>
          <a:noFill/>
        </p:spPr>
      </p:pic>
      <p:sp>
        <p:nvSpPr>
          <p:cNvPr id="518167" name="Rectangle 23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2326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23270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3278" name="Rectangle 14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Según el electrón sigue su movimiento oscilatorio, van apareciendo nuevos lazos cerrados de campo eléctrico.</a:t>
            </a:r>
          </a:p>
        </p:txBody>
      </p:sp>
      <p:pic>
        <p:nvPicPr>
          <p:cNvPr id="52328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716338"/>
            <a:ext cx="892175" cy="2179637"/>
          </a:xfrm>
          <a:prstGeom prst="rect">
            <a:avLst/>
          </a:prstGeom>
          <a:noFill/>
        </p:spPr>
      </p:pic>
      <p:pic>
        <p:nvPicPr>
          <p:cNvPr id="52328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429000"/>
            <a:ext cx="590550" cy="1655763"/>
          </a:xfrm>
          <a:prstGeom prst="rect">
            <a:avLst/>
          </a:prstGeom>
          <a:noFill/>
        </p:spPr>
      </p:pic>
      <p:pic>
        <p:nvPicPr>
          <p:cNvPr id="523273" name="Picture 9" descr="pro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23274" name="Picture 10" descr="neu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4438650"/>
            <a:ext cx="360363" cy="373063"/>
          </a:xfrm>
          <a:prstGeom prst="rect">
            <a:avLst/>
          </a:prstGeom>
          <a:noFill/>
        </p:spPr>
      </p:pic>
      <p:pic>
        <p:nvPicPr>
          <p:cNvPr id="52328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284538"/>
            <a:ext cx="1038225" cy="2536825"/>
          </a:xfrm>
          <a:prstGeom prst="rect">
            <a:avLst/>
          </a:prstGeom>
          <a:noFill/>
        </p:spPr>
      </p:pic>
      <p:pic>
        <p:nvPicPr>
          <p:cNvPr id="52328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997200"/>
            <a:ext cx="1368425" cy="3240088"/>
          </a:xfrm>
          <a:prstGeom prst="rect">
            <a:avLst/>
          </a:prstGeom>
          <a:noFill/>
        </p:spPr>
      </p:pic>
      <p:pic>
        <p:nvPicPr>
          <p:cNvPr id="52328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997200"/>
            <a:ext cx="1296987" cy="3168650"/>
          </a:xfrm>
          <a:prstGeom prst="rect">
            <a:avLst/>
          </a:prstGeom>
          <a:noFill/>
        </p:spPr>
      </p:pic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94444E-6 -5.096E-6 L -6.94444E-6 -0.1469 " pathEditMode="relative" ptsTypes="AA">
                                      <p:cBhvr>
                                        <p:cTn id="12" dur="2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11111E-6 -3.39579E-6 L 0.08663 -0.03146 " pathEditMode="relative" ptsTypes="AA">
                                      <p:cBhvr>
                                        <p:cTn id="14" dur="2000" fill="hold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23280"/>
                                        </p:tgtEl>
                                      </p:cBhvr>
                                      <p:by x="118000" y="118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52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2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2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4.44444E-6 L 0.10243 4.44444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523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52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2531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25318" name="Line 6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5319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Según el electrón sigue su movimiento oscilatorio, van apareciendo nuevos lazos cerrados de campo eléctrico.</a:t>
            </a:r>
          </a:p>
        </p:txBody>
      </p:sp>
      <p:pic>
        <p:nvPicPr>
          <p:cNvPr id="525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429000"/>
            <a:ext cx="590550" cy="1655763"/>
          </a:xfrm>
          <a:prstGeom prst="rect">
            <a:avLst/>
          </a:prstGeom>
          <a:noFill/>
        </p:spPr>
      </p:pic>
      <p:pic>
        <p:nvPicPr>
          <p:cNvPr id="525324" name="Picture 12" descr="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25325" name="Picture 13" descr="neu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429000"/>
            <a:ext cx="360363" cy="373063"/>
          </a:xfrm>
          <a:prstGeom prst="rect">
            <a:avLst/>
          </a:prstGeom>
          <a:noFill/>
        </p:spPr>
      </p:pic>
      <p:pic>
        <p:nvPicPr>
          <p:cNvPr id="52532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2997200"/>
            <a:ext cx="1368425" cy="3240088"/>
          </a:xfrm>
          <a:prstGeom prst="rect">
            <a:avLst/>
          </a:prstGeom>
          <a:noFill/>
        </p:spPr>
      </p:pic>
      <p:pic>
        <p:nvPicPr>
          <p:cNvPr id="52532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pic>
        <p:nvPicPr>
          <p:cNvPr id="52532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284538"/>
            <a:ext cx="1038225" cy="2536825"/>
          </a:xfrm>
          <a:prstGeom prst="rect">
            <a:avLst/>
          </a:prstGeom>
          <a:noFill/>
        </p:spPr>
      </p:pic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096E-6 L -6.94444E-6 0.14688 " pathEditMode="relative" ptsTypes="AA">
                                      <p:cBhvr>
                                        <p:cTn id="6" dur="2000" fill="hold"/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25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01642E-6 L 0.09445 -3.01642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25326"/>
                                        </p:tgtEl>
                                      </p:cBhvr>
                                      <p:by x="122000" y="122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9366E-7 L 0.11024 0.0421 " pathEditMode="relative" ptsTypes="AA">
                                      <p:cBhvr>
                                        <p:cTn id="17" dur="2000" fill="hold"/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59259E-6 L 0.07082 2.59259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1042988" y="22764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 ¿Qué es una antena?</a:t>
            </a:r>
          </a:p>
        </p:txBody>
      </p:sp>
      <p:sp>
        <p:nvSpPr>
          <p:cNvPr id="497669" name="Rectangle 5"/>
          <p:cNvSpPr>
            <a:spLocks noChangeArrowheads="1"/>
          </p:cNvSpPr>
          <p:nvPr/>
        </p:nvSpPr>
        <p:spPr bwMode="auto">
          <a:xfrm>
            <a:off x="1042988" y="38608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 ¿Cómo transmite una antena ondas de radio?</a:t>
            </a:r>
          </a:p>
        </p:txBody>
      </p:sp>
      <p:pic>
        <p:nvPicPr>
          <p:cNvPr id="497670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97671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Te vamos a explicar:</a:t>
            </a:r>
          </a:p>
        </p:txBody>
      </p:sp>
      <p:sp>
        <p:nvSpPr>
          <p:cNvPr id="497672" name="Rectangle 8"/>
          <p:cNvSpPr>
            <a:spLocks noChangeArrowheads="1"/>
          </p:cNvSpPr>
          <p:nvPr/>
        </p:nvSpPr>
        <p:spPr bwMode="auto">
          <a:xfrm>
            <a:off x="1042988" y="3068638"/>
            <a:ext cx="583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69" grpId="0"/>
      <p:bldP spid="49767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2736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27366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1403350" y="4725988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27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437063"/>
            <a:ext cx="598488" cy="1674812"/>
          </a:xfrm>
          <a:prstGeom prst="rect">
            <a:avLst/>
          </a:prstGeom>
          <a:noFill/>
        </p:spPr>
      </p:pic>
      <p:pic>
        <p:nvPicPr>
          <p:cNvPr id="527371" name="Picture 11" descr="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27372" name="Picture 12" descr="neu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pic>
        <p:nvPicPr>
          <p:cNvPr id="52737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997200"/>
            <a:ext cx="1368425" cy="3240088"/>
          </a:xfrm>
          <a:prstGeom prst="rect">
            <a:avLst/>
          </a:prstGeom>
          <a:noFill/>
        </p:spPr>
      </p:pic>
      <p:pic>
        <p:nvPicPr>
          <p:cNvPr id="52737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213100"/>
            <a:ext cx="1100138" cy="2733675"/>
          </a:xfrm>
          <a:prstGeom prst="rect">
            <a:avLst/>
          </a:prstGeom>
          <a:noFill/>
        </p:spPr>
      </p:pic>
      <p:pic>
        <p:nvPicPr>
          <p:cNvPr id="52737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997200"/>
            <a:ext cx="1223963" cy="3095625"/>
          </a:xfrm>
          <a:prstGeom prst="rect">
            <a:avLst/>
          </a:prstGeom>
          <a:noFill/>
        </p:spPr>
      </p:pic>
      <p:sp>
        <p:nvSpPr>
          <p:cNvPr id="527377" name="Rectangle 17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Según el electrón sigue su movimiento oscilatorio, van apareciendo nuevos lazos cerrados de campo eléctrico.</a:t>
            </a:r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3.05556E-6 0.14699 " pathEditMode="relative" ptsTypes="AA">
                                      <p:cBhvr>
                                        <p:cTn id="6" dur="20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51852E-6 L 0.05504 8.51852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92593E-6 L 0.05504 5.92593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52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6302 -4.07407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2838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28390" name="Line 6"/>
          <p:cNvSpPr>
            <a:spLocks noChangeShapeType="1"/>
          </p:cNvSpPr>
          <p:nvPr/>
        </p:nvSpPr>
        <p:spPr bwMode="auto">
          <a:xfrm flipV="1">
            <a:off x="1403350" y="3571875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8391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28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437063"/>
            <a:ext cx="598488" cy="1674812"/>
          </a:xfrm>
          <a:prstGeom prst="rect">
            <a:avLst/>
          </a:prstGeom>
          <a:noFill/>
        </p:spPr>
      </p:pic>
      <p:pic>
        <p:nvPicPr>
          <p:cNvPr id="528393" name="Picture 9" descr="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28394" name="Picture 10" descr="neu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5445125"/>
            <a:ext cx="360363" cy="373063"/>
          </a:xfrm>
          <a:prstGeom prst="rect">
            <a:avLst/>
          </a:prstGeom>
          <a:noFill/>
        </p:spPr>
      </p:pic>
      <p:pic>
        <p:nvPicPr>
          <p:cNvPr id="5283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997200"/>
            <a:ext cx="1368425" cy="3240088"/>
          </a:xfrm>
          <a:prstGeom prst="rect">
            <a:avLst/>
          </a:prstGeom>
          <a:noFill/>
        </p:spPr>
      </p:pic>
      <p:pic>
        <p:nvPicPr>
          <p:cNvPr id="52839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213100"/>
            <a:ext cx="1100137" cy="2733675"/>
          </a:xfrm>
          <a:prstGeom prst="rect">
            <a:avLst/>
          </a:prstGeom>
          <a:noFill/>
        </p:spPr>
      </p:pic>
      <p:pic>
        <p:nvPicPr>
          <p:cNvPr id="52839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997200"/>
            <a:ext cx="1223962" cy="3095625"/>
          </a:xfrm>
          <a:prstGeom prst="rect">
            <a:avLst/>
          </a:prstGeom>
          <a:noFill/>
        </p:spPr>
      </p:pic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Según el electrón sigue su movimiento oscilatorio, van apareciendo nuevos lazos cerrados de campo eléctrico.</a:t>
            </a:r>
          </a:p>
        </p:txBody>
      </p:sp>
      <p:pic>
        <p:nvPicPr>
          <p:cNvPr id="5283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6775" y="3429000"/>
            <a:ext cx="1001713" cy="2447925"/>
          </a:xfrm>
          <a:prstGeom prst="rect">
            <a:avLst/>
          </a:prstGeom>
          <a:noFill/>
        </p:spPr>
      </p:pic>
      <p:sp>
        <p:nvSpPr>
          <p:cNvPr id="528400" name="Rectangle 1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169 L 0.08542 -0.1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2839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3" dur="2000" fill="hold"/>
                                        <p:tgtEl>
                                          <p:spTgt spid="528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5" dur="2000" fill="hold"/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7" dur="2000" fill="hold"/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85185E-6 L -6.94444E-6 -0.146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043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043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0438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0439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0441" name="Picture 9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30442" name="Picture 10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pic>
        <p:nvPicPr>
          <p:cNvPr id="53044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97200"/>
            <a:ext cx="1223962" cy="3095625"/>
          </a:xfrm>
          <a:prstGeom prst="rect">
            <a:avLst/>
          </a:prstGeom>
          <a:noFill/>
        </p:spPr>
      </p:pic>
      <p:sp>
        <p:nvSpPr>
          <p:cNvPr id="530446" name="Rectangle 14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Según el electrón sigue su movimiento oscilatorio, van apareciendo nuevos lazos cerrados de campo eléctrico.</a:t>
            </a:r>
          </a:p>
        </p:txBody>
      </p:sp>
      <p:pic>
        <p:nvPicPr>
          <p:cNvPr id="53044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775" y="3429000"/>
            <a:ext cx="1001713" cy="2447925"/>
          </a:xfrm>
          <a:prstGeom prst="rect">
            <a:avLst/>
          </a:prstGeom>
          <a:noFill/>
        </p:spPr>
      </p:pic>
      <p:pic>
        <p:nvPicPr>
          <p:cNvPr id="53044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997200"/>
            <a:ext cx="1368425" cy="3240088"/>
          </a:xfrm>
          <a:prstGeom prst="rect">
            <a:avLst/>
          </a:prstGeom>
          <a:noFill/>
        </p:spPr>
      </p:pic>
      <p:pic>
        <p:nvPicPr>
          <p:cNvPr id="53044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13100"/>
            <a:ext cx="1100138" cy="2733675"/>
          </a:xfrm>
          <a:prstGeom prst="rect">
            <a:avLst/>
          </a:prstGeom>
          <a:noFill/>
        </p:spPr>
      </p:pic>
      <p:sp>
        <p:nvSpPr>
          <p:cNvPr id="530451" name="Rectangle 19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146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1462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63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1464" name="Picture 8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31465" name="Picture 9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pic>
        <p:nvPicPr>
          <p:cNvPr id="5314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97200"/>
            <a:ext cx="1223962" cy="3095625"/>
          </a:xfrm>
          <a:prstGeom prst="rect">
            <a:avLst/>
          </a:prstGeom>
          <a:noFill/>
        </p:spPr>
      </p:pic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nos fijamos únicamente en la dirección perpendicular al movimiento del electrón, </a:t>
            </a:r>
          </a:p>
        </p:txBody>
      </p:sp>
      <p:pic>
        <p:nvPicPr>
          <p:cNvPr id="5314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775" y="3429000"/>
            <a:ext cx="1001713" cy="2447925"/>
          </a:xfrm>
          <a:prstGeom prst="rect">
            <a:avLst/>
          </a:prstGeom>
          <a:noFill/>
        </p:spPr>
      </p:pic>
      <p:pic>
        <p:nvPicPr>
          <p:cNvPr id="53146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997200"/>
            <a:ext cx="1368425" cy="3240088"/>
          </a:xfrm>
          <a:prstGeom prst="rect">
            <a:avLst/>
          </a:prstGeom>
          <a:noFill/>
        </p:spPr>
      </p:pic>
      <p:pic>
        <p:nvPicPr>
          <p:cNvPr id="53147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13100"/>
            <a:ext cx="1100138" cy="2733675"/>
          </a:xfrm>
          <a:prstGeom prst="rect">
            <a:avLst/>
          </a:prstGeom>
          <a:noFill/>
        </p:spPr>
      </p:pic>
      <p:sp>
        <p:nvSpPr>
          <p:cNvPr id="531471" name="Line 15"/>
          <p:cNvSpPr>
            <a:spLocks noChangeShapeType="1"/>
          </p:cNvSpPr>
          <p:nvPr/>
        </p:nvSpPr>
        <p:spPr bwMode="auto">
          <a:xfrm>
            <a:off x="1258888" y="4652963"/>
            <a:ext cx="60499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72" name="Rectangle 16"/>
          <p:cNvSpPr>
            <a:spLocks noChangeArrowheads="1"/>
          </p:cNvSpPr>
          <p:nvPr/>
        </p:nvSpPr>
        <p:spPr bwMode="auto">
          <a:xfrm>
            <a:off x="684213" y="22050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                                          vemos que los vectores de campo  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eléctrico en ella tienen una disposición de onda sinusoidal.</a:t>
            </a:r>
          </a:p>
        </p:txBody>
      </p:sp>
      <p:sp>
        <p:nvSpPr>
          <p:cNvPr id="531481" name="Line 25"/>
          <p:cNvSpPr>
            <a:spLocks noChangeShapeType="1"/>
          </p:cNvSpPr>
          <p:nvPr/>
        </p:nvSpPr>
        <p:spPr bwMode="auto">
          <a:xfrm flipV="1">
            <a:off x="24844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2" name="Line 26"/>
          <p:cNvSpPr>
            <a:spLocks noChangeShapeType="1"/>
          </p:cNvSpPr>
          <p:nvPr/>
        </p:nvSpPr>
        <p:spPr bwMode="auto">
          <a:xfrm flipV="1">
            <a:off x="4284663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3" name="Line 27"/>
          <p:cNvSpPr>
            <a:spLocks noChangeShapeType="1"/>
          </p:cNvSpPr>
          <p:nvPr/>
        </p:nvSpPr>
        <p:spPr bwMode="auto">
          <a:xfrm flipV="1">
            <a:off x="48593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4" name="Line 28"/>
          <p:cNvSpPr>
            <a:spLocks noChangeShapeType="1"/>
          </p:cNvSpPr>
          <p:nvPr/>
        </p:nvSpPr>
        <p:spPr bwMode="auto">
          <a:xfrm flipV="1">
            <a:off x="6804025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5" name="Line 29"/>
          <p:cNvSpPr>
            <a:spLocks noChangeShapeType="1"/>
          </p:cNvSpPr>
          <p:nvPr/>
        </p:nvSpPr>
        <p:spPr bwMode="auto">
          <a:xfrm>
            <a:off x="3059113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6" name="Line 30"/>
          <p:cNvSpPr>
            <a:spLocks noChangeShapeType="1"/>
          </p:cNvSpPr>
          <p:nvPr/>
        </p:nvSpPr>
        <p:spPr bwMode="auto">
          <a:xfrm>
            <a:off x="3708400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7" name="Line 31"/>
          <p:cNvSpPr>
            <a:spLocks noChangeShapeType="1"/>
          </p:cNvSpPr>
          <p:nvPr/>
        </p:nvSpPr>
        <p:spPr bwMode="auto">
          <a:xfrm>
            <a:off x="55086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8" name="Line 32"/>
          <p:cNvSpPr>
            <a:spLocks noChangeShapeType="1"/>
          </p:cNvSpPr>
          <p:nvPr/>
        </p:nvSpPr>
        <p:spPr bwMode="auto">
          <a:xfrm>
            <a:off x="61563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89" name="Line 33"/>
          <p:cNvSpPr>
            <a:spLocks noChangeShapeType="1"/>
          </p:cNvSpPr>
          <p:nvPr/>
        </p:nvSpPr>
        <p:spPr bwMode="auto">
          <a:xfrm>
            <a:off x="3348038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90" name="Line 34"/>
          <p:cNvSpPr>
            <a:spLocks noChangeShapeType="1"/>
          </p:cNvSpPr>
          <p:nvPr/>
        </p:nvSpPr>
        <p:spPr bwMode="auto">
          <a:xfrm>
            <a:off x="320357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91" name="Line 35"/>
          <p:cNvSpPr>
            <a:spLocks noChangeShapeType="1"/>
          </p:cNvSpPr>
          <p:nvPr/>
        </p:nvSpPr>
        <p:spPr bwMode="auto">
          <a:xfrm>
            <a:off x="5795963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92" name="Line 36"/>
          <p:cNvSpPr>
            <a:spLocks noChangeShapeType="1"/>
          </p:cNvSpPr>
          <p:nvPr/>
        </p:nvSpPr>
        <p:spPr bwMode="auto">
          <a:xfrm>
            <a:off x="5651500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499" name="Line 43"/>
          <p:cNvSpPr>
            <a:spLocks noChangeShapeType="1"/>
          </p:cNvSpPr>
          <p:nvPr/>
        </p:nvSpPr>
        <p:spPr bwMode="auto">
          <a:xfrm flipV="1">
            <a:off x="4572000" y="3644900"/>
            <a:ext cx="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03" name="Line 47"/>
          <p:cNvSpPr>
            <a:spLocks noChangeShapeType="1"/>
          </p:cNvSpPr>
          <p:nvPr/>
        </p:nvSpPr>
        <p:spPr bwMode="auto">
          <a:xfrm flipV="1">
            <a:off x="4427538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04" name="Line 48"/>
          <p:cNvSpPr>
            <a:spLocks noChangeShapeType="1"/>
          </p:cNvSpPr>
          <p:nvPr/>
        </p:nvSpPr>
        <p:spPr bwMode="auto">
          <a:xfrm flipV="1">
            <a:off x="4716463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>
            <a:off x="3563938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08" name="Line 52"/>
          <p:cNvSpPr>
            <a:spLocks noChangeShapeType="1"/>
          </p:cNvSpPr>
          <p:nvPr/>
        </p:nvSpPr>
        <p:spPr bwMode="auto">
          <a:xfrm>
            <a:off x="594042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09" name="Line 53"/>
          <p:cNvSpPr>
            <a:spLocks noChangeShapeType="1"/>
          </p:cNvSpPr>
          <p:nvPr/>
        </p:nvSpPr>
        <p:spPr bwMode="auto">
          <a:xfrm flipV="1">
            <a:off x="2627313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0" name="Line 54"/>
          <p:cNvSpPr>
            <a:spLocks noChangeShapeType="1"/>
          </p:cNvSpPr>
          <p:nvPr/>
        </p:nvSpPr>
        <p:spPr bwMode="auto">
          <a:xfrm>
            <a:off x="291623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2" name="Line 56"/>
          <p:cNvSpPr>
            <a:spLocks noChangeShapeType="1"/>
          </p:cNvSpPr>
          <p:nvPr/>
        </p:nvSpPr>
        <p:spPr bwMode="auto">
          <a:xfrm>
            <a:off x="2771775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3" name="Line 57"/>
          <p:cNvSpPr>
            <a:spLocks noChangeShapeType="1"/>
          </p:cNvSpPr>
          <p:nvPr/>
        </p:nvSpPr>
        <p:spPr bwMode="auto">
          <a:xfrm>
            <a:off x="3995738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4" name="Line 58"/>
          <p:cNvSpPr>
            <a:spLocks noChangeShapeType="1"/>
          </p:cNvSpPr>
          <p:nvPr/>
        </p:nvSpPr>
        <p:spPr bwMode="auto">
          <a:xfrm>
            <a:off x="521970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5" name="Line 59"/>
          <p:cNvSpPr>
            <a:spLocks noChangeShapeType="1"/>
          </p:cNvSpPr>
          <p:nvPr/>
        </p:nvSpPr>
        <p:spPr bwMode="auto">
          <a:xfrm>
            <a:off x="3851275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6" name="Line 60"/>
          <p:cNvSpPr>
            <a:spLocks noChangeShapeType="1"/>
          </p:cNvSpPr>
          <p:nvPr/>
        </p:nvSpPr>
        <p:spPr bwMode="auto">
          <a:xfrm flipV="1">
            <a:off x="4140200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7" name="Line 61"/>
          <p:cNvSpPr>
            <a:spLocks noChangeShapeType="1"/>
          </p:cNvSpPr>
          <p:nvPr/>
        </p:nvSpPr>
        <p:spPr bwMode="auto">
          <a:xfrm flipV="1">
            <a:off x="50768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8" name="Line 62"/>
          <p:cNvSpPr>
            <a:spLocks noChangeShapeType="1"/>
          </p:cNvSpPr>
          <p:nvPr/>
        </p:nvSpPr>
        <p:spPr bwMode="auto">
          <a:xfrm>
            <a:off x="5364163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19" name="Line 63"/>
          <p:cNvSpPr>
            <a:spLocks noChangeShapeType="1"/>
          </p:cNvSpPr>
          <p:nvPr/>
        </p:nvSpPr>
        <p:spPr bwMode="auto">
          <a:xfrm>
            <a:off x="644525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20" name="Line 64"/>
          <p:cNvSpPr>
            <a:spLocks noChangeShapeType="1"/>
          </p:cNvSpPr>
          <p:nvPr/>
        </p:nvSpPr>
        <p:spPr bwMode="auto">
          <a:xfrm flipV="1">
            <a:off x="65881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22" name="Line 66"/>
          <p:cNvSpPr>
            <a:spLocks noChangeShapeType="1"/>
          </p:cNvSpPr>
          <p:nvPr/>
        </p:nvSpPr>
        <p:spPr bwMode="auto">
          <a:xfrm>
            <a:off x="630078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1523" name="Rectangle 6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531524" name="Text Box 68"/>
          <p:cNvSpPr txBox="1">
            <a:spLocks noChangeArrowheads="1"/>
          </p:cNvSpPr>
          <p:nvPr/>
        </p:nvSpPr>
        <p:spPr bwMode="auto">
          <a:xfrm>
            <a:off x="7075488" y="3332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1528" name="Line 72"/>
          <p:cNvSpPr>
            <a:spLocks noChangeShapeType="1"/>
          </p:cNvSpPr>
          <p:nvPr/>
        </p:nvSpPr>
        <p:spPr bwMode="auto">
          <a:xfrm>
            <a:off x="7164388" y="335756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3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3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3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3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3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3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3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3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3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3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3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3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3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/>
      <p:bldP spid="531471" grpId="0" animBg="1"/>
      <p:bldP spid="531481" grpId="0" animBg="1"/>
      <p:bldP spid="531482" grpId="0" animBg="1"/>
      <p:bldP spid="531483" grpId="0" animBg="1"/>
      <p:bldP spid="531484" grpId="0" animBg="1"/>
      <p:bldP spid="531485" grpId="0" animBg="1"/>
      <p:bldP spid="531486" grpId="0" animBg="1"/>
      <p:bldP spid="531487" grpId="0" animBg="1"/>
      <p:bldP spid="531488" grpId="0" animBg="1"/>
      <p:bldP spid="531489" grpId="0" animBg="1"/>
      <p:bldP spid="531490" grpId="0" animBg="1"/>
      <p:bldP spid="531491" grpId="0" animBg="1"/>
      <p:bldP spid="531492" grpId="0" animBg="1"/>
      <p:bldP spid="531499" grpId="0" animBg="1"/>
      <p:bldP spid="531503" grpId="0" animBg="1"/>
      <p:bldP spid="531504" grpId="0" animBg="1"/>
      <p:bldP spid="531506" grpId="0" animBg="1"/>
      <p:bldP spid="531508" grpId="0" animBg="1"/>
      <p:bldP spid="531509" grpId="0" animBg="1"/>
      <p:bldP spid="531510" grpId="0" animBg="1"/>
      <p:bldP spid="531512" grpId="0" animBg="1"/>
      <p:bldP spid="531513" grpId="0" animBg="1"/>
      <p:bldP spid="531514" grpId="0" animBg="1"/>
      <p:bldP spid="531515" grpId="0" animBg="1"/>
      <p:bldP spid="531516" grpId="0" animBg="1"/>
      <p:bldP spid="531517" grpId="0" animBg="1"/>
      <p:bldP spid="531518" grpId="0" animBg="1"/>
      <p:bldP spid="531519" grpId="0" animBg="1"/>
      <p:bldP spid="531520" grpId="0" animBg="1"/>
      <p:bldP spid="531522" grpId="0" animBg="1"/>
      <p:bldP spid="531524" grpId="0"/>
      <p:bldP spid="53152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453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4534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4536" name="Picture 8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34537" name="Picture 9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pic>
        <p:nvPicPr>
          <p:cNvPr id="5345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97200"/>
            <a:ext cx="1223962" cy="3095625"/>
          </a:xfrm>
          <a:prstGeom prst="rect">
            <a:avLst/>
          </a:prstGeom>
          <a:noFill/>
        </p:spPr>
      </p:pic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827088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nos fijamos únicamente en la dirección perpendicular al movimiento del electrón, </a:t>
            </a:r>
          </a:p>
        </p:txBody>
      </p:sp>
      <p:pic>
        <p:nvPicPr>
          <p:cNvPr id="53454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775" y="3429000"/>
            <a:ext cx="1001713" cy="2447925"/>
          </a:xfrm>
          <a:prstGeom prst="rect">
            <a:avLst/>
          </a:prstGeom>
          <a:noFill/>
        </p:spPr>
      </p:pic>
      <p:pic>
        <p:nvPicPr>
          <p:cNvPr id="5345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997200"/>
            <a:ext cx="1368425" cy="3240088"/>
          </a:xfrm>
          <a:prstGeom prst="rect">
            <a:avLst/>
          </a:prstGeom>
          <a:noFill/>
        </p:spPr>
      </p:pic>
      <p:pic>
        <p:nvPicPr>
          <p:cNvPr id="53454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13100"/>
            <a:ext cx="1100138" cy="2733675"/>
          </a:xfrm>
          <a:prstGeom prst="rect">
            <a:avLst/>
          </a:prstGeom>
          <a:noFill/>
        </p:spPr>
      </p:pic>
      <p:sp>
        <p:nvSpPr>
          <p:cNvPr id="534543" name="Line 15"/>
          <p:cNvSpPr>
            <a:spLocks noChangeShapeType="1"/>
          </p:cNvSpPr>
          <p:nvPr/>
        </p:nvSpPr>
        <p:spPr bwMode="auto">
          <a:xfrm>
            <a:off x="1258888" y="4652963"/>
            <a:ext cx="60499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684213" y="22050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                                          vemos que los vectores de campo  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eléctrico en ella tienen una disposición de onda sinusoidal.</a:t>
            </a:r>
          </a:p>
        </p:txBody>
      </p:sp>
      <p:sp>
        <p:nvSpPr>
          <p:cNvPr id="534545" name="Line 17"/>
          <p:cNvSpPr>
            <a:spLocks noChangeShapeType="1"/>
          </p:cNvSpPr>
          <p:nvPr/>
        </p:nvSpPr>
        <p:spPr bwMode="auto">
          <a:xfrm flipV="1">
            <a:off x="24844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6" name="Line 18"/>
          <p:cNvSpPr>
            <a:spLocks noChangeShapeType="1"/>
          </p:cNvSpPr>
          <p:nvPr/>
        </p:nvSpPr>
        <p:spPr bwMode="auto">
          <a:xfrm flipV="1">
            <a:off x="4284663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7" name="Line 19"/>
          <p:cNvSpPr>
            <a:spLocks noChangeShapeType="1"/>
          </p:cNvSpPr>
          <p:nvPr/>
        </p:nvSpPr>
        <p:spPr bwMode="auto">
          <a:xfrm flipV="1">
            <a:off x="48593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8" name="Line 20"/>
          <p:cNvSpPr>
            <a:spLocks noChangeShapeType="1"/>
          </p:cNvSpPr>
          <p:nvPr/>
        </p:nvSpPr>
        <p:spPr bwMode="auto">
          <a:xfrm flipV="1">
            <a:off x="6804025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9" name="Line 21"/>
          <p:cNvSpPr>
            <a:spLocks noChangeShapeType="1"/>
          </p:cNvSpPr>
          <p:nvPr/>
        </p:nvSpPr>
        <p:spPr bwMode="auto">
          <a:xfrm>
            <a:off x="3059113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0" name="Line 22"/>
          <p:cNvSpPr>
            <a:spLocks noChangeShapeType="1"/>
          </p:cNvSpPr>
          <p:nvPr/>
        </p:nvSpPr>
        <p:spPr bwMode="auto">
          <a:xfrm>
            <a:off x="3708400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1" name="Line 23"/>
          <p:cNvSpPr>
            <a:spLocks noChangeShapeType="1"/>
          </p:cNvSpPr>
          <p:nvPr/>
        </p:nvSpPr>
        <p:spPr bwMode="auto">
          <a:xfrm>
            <a:off x="55086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2" name="Line 24"/>
          <p:cNvSpPr>
            <a:spLocks noChangeShapeType="1"/>
          </p:cNvSpPr>
          <p:nvPr/>
        </p:nvSpPr>
        <p:spPr bwMode="auto">
          <a:xfrm>
            <a:off x="61563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3" name="Line 25"/>
          <p:cNvSpPr>
            <a:spLocks noChangeShapeType="1"/>
          </p:cNvSpPr>
          <p:nvPr/>
        </p:nvSpPr>
        <p:spPr bwMode="auto">
          <a:xfrm>
            <a:off x="3348038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4" name="Line 26"/>
          <p:cNvSpPr>
            <a:spLocks noChangeShapeType="1"/>
          </p:cNvSpPr>
          <p:nvPr/>
        </p:nvSpPr>
        <p:spPr bwMode="auto">
          <a:xfrm>
            <a:off x="320357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5" name="Line 27"/>
          <p:cNvSpPr>
            <a:spLocks noChangeShapeType="1"/>
          </p:cNvSpPr>
          <p:nvPr/>
        </p:nvSpPr>
        <p:spPr bwMode="auto">
          <a:xfrm>
            <a:off x="5795963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6" name="Line 28"/>
          <p:cNvSpPr>
            <a:spLocks noChangeShapeType="1"/>
          </p:cNvSpPr>
          <p:nvPr/>
        </p:nvSpPr>
        <p:spPr bwMode="auto">
          <a:xfrm>
            <a:off x="5651500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 flipV="1">
            <a:off x="4572000" y="3644900"/>
            <a:ext cx="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8" name="Line 30"/>
          <p:cNvSpPr>
            <a:spLocks noChangeShapeType="1"/>
          </p:cNvSpPr>
          <p:nvPr/>
        </p:nvSpPr>
        <p:spPr bwMode="auto">
          <a:xfrm flipV="1">
            <a:off x="4427538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9" name="Line 31"/>
          <p:cNvSpPr>
            <a:spLocks noChangeShapeType="1"/>
          </p:cNvSpPr>
          <p:nvPr/>
        </p:nvSpPr>
        <p:spPr bwMode="auto">
          <a:xfrm flipV="1">
            <a:off x="4716463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0" name="Line 32"/>
          <p:cNvSpPr>
            <a:spLocks noChangeShapeType="1"/>
          </p:cNvSpPr>
          <p:nvPr/>
        </p:nvSpPr>
        <p:spPr bwMode="auto">
          <a:xfrm>
            <a:off x="3563938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1" name="Line 33"/>
          <p:cNvSpPr>
            <a:spLocks noChangeShapeType="1"/>
          </p:cNvSpPr>
          <p:nvPr/>
        </p:nvSpPr>
        <p:spPr bwMode="auto">
          <a:xfrm>
            <a:off x="594042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 flipV="1">
            <a:off x="2627313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>
            <a:off x="291623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4" name="Line 36"/>
          <p:cNvSpPr>
            <a:spLocks noChangeShapeType="1"/>
          </p:cNvSpPr>
          <p:nvPr/>
        </p:nvSpPr>
        <p:spPr bwMode="auto">
          <a:xfrm>
            <a:off x="2771775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3995738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6" name="Line 38"/>
          <p:cNvSpPr>
            <a:spLocks noChangeShapeType="1"/>
          </p:cNvSpPr>
          <p:nvPr/>
        </p:nvSpPr>
        <p:spPr bwMode="auto">
          <a:xfrm>
            <a:off x="521970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>
            <a:off x="3851275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8" name="Line 40"/>
          <p:cNvSpPr>
            <a:spLocks noChangeShapeType="1"/>
          </p:cNvSpPr>
          <p:nvPr/>
        </p:nvSpPr>
        <p:spPr bwMode="auto">
          <a:xfrm flipV="1">
            <a:off x="4140200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 flipV="1">
            <a:off x="50768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>
            <a:off x="5364163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71" name="Line 43"/>
          <p:cNvSpPr>
            <a:spLocks noChangeShapeType="1"/>
          </p:cNvSpPr>
          <p:nvPr/>
        </p:nvSpPr>
        <p:spPr bwMode="auto">
          <a:xfrm>
            <a:off x="644525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72" name="Line 44"/>
          <p:cNvSpPr>
            <a:spLocks noChangeShapeType="1"/>
          </p:cNvSpPr>
          <p:nvPr/>
        </p:nvSpPr>
        <p:spPr bwMode="auto">
          <a:xfrm flipV="1">
            <a:off x="65881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73" name="Line 45"/>
          <p:cNvSpPr>
            <a:spLocks noChangeShapeType="1"/>
          </p:cNvSpPr>
          <p:nvPr/>
        </p:nvSpPr>
        <p:spPr bwMode="auto">
          <a:xfrm>
            <a:off x="630078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74" name="Rectangle 4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534577" name="Text Box 49"/>
          <p:cNvSpPr txBox="1">
            <a:spLocks noChangeArrowheads="1"/>
          </p:cNvSpPr>
          <p:nvPr/>
        </p:nvSpPr>
        <p:spPr bwMode="auto">
          <a:xfrm>
            <a:off x="7075488" y="3332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4578" name="Line 50"/>
          <p:cNvSpPr>
            <a:spLocks noChangeShapeType="1"/>
          </p:cNvSpPr>
          <p:nvPr/>
        </p:nvSpPr>
        <p:spPr bwMode="auto">
          <a:xfrm>
            <a:off x="7164388" y="335756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4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34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34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9" grpId="0"/>
      <p:bldP spid="53454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555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5558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5560" name="Picture 8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35561" name="Picture 9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así es como un movimiento oscilante de un electrón respecto a un protón se convierte en una variación oscilante de campo eléctrico.</a:t>
            </a:r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1258888" y="4652963"/>
            <a:ext cx="60499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69" name="Line 17"/>
          <p:cNvSpPr>
            <a:spLocks noChangeShapeType="1"/>
          </p:cNvSpPr>
          <p:nvPr/>
        </p:nvSpPr>
        <p:spPr bwMode="auto">
          <a:xfrm flipV="1">
            <a:off x="24844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 flipV="1">
            <a:off x="4284663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1" name="Line 19"/>
          <p:cNvSpPr>
            <a:spLocks noChangeShapeType="1"/>
          </p:cNvSpPr>
          <p:nvPr/>
        </p:nvSpPr>
        <p:spPr bwMode="auto">
          <a:xfrm flipV="1">
            <a:off x="48593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2" name="Line 20"/>
          <p:cNvSpPr>
            <a:spLocks noChangeShapeType="1"/>
          </p:cNvSpPr>
          <p:nvPr/>
        </p:nvSpPr>
        <p:spPr bwMode="auto">
          <a:xfrm flipV="1">
            <a:off x="6804025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>
            <a:off x="3059113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4" name="Line 22"/>
          <p:cNvSpPr>
            <a:spLocks noChangeShapeType="1"/>
          </p:cNvSpPr>
          <p:nvPr/>
        </p:nvSpPr>
        <p:spPr bwMode="auto">
          <a:xfrm>
            <a:off x="3708400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5" name="Line 23"/>
          <p:cNvSpPr>
            <a:spLocks noChangeShapeType="1"/>
          </p:cNvSpPr>
          <p:nvPr/>
        </p:nvSpPr>
        <p:spPr bwMode="auto">
          <a:xfrm>
            <a:off x="55086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6" name="Line 24"/>
          <p:cNvSpPr>
            <a:spLocks noChangeShapeType="1"/>
          </p:cNvSpPr>
          <p:nvPr/>
        </p:nvSpPr>
        <p:spPr bwMode="auto">
          <a:xfrm>
            <a:off x="61563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7" name="Line 25"/>
          <p:cNvSpPr>
            <a:spLocks noChangeShapeType="1"/>
          </p:cNvSpPr>
          <p:nvPr/>
        </p:nvSpPr>
        <p:spPr bwMode="auto">
          <a:xfrm>
            <a:off x="3348038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8" name="Line 26"/>
          <p:cNvSpPr>
            <a:spLocks noChangeShapeType="1"/>
          </p:cNvSpPr>
          <p:nvPr/>
        </p:nvSpPr>
        <p:spPr bwMode="auto">
          <a:xfrm>
            <a:off x="320357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79" name="Line 27"/>
          <p:cNvSpPr>
            <a:spLocks noChangeShapeType="1"/>
          </p:cNvSpPr>
          <p:nvPr/>
        </p:nvSpPr>
        <p:spPr bwMode="auto">
          <a:xfrm>
            <a:off x="5795963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0" name="Line 28"/>
          <p:cNvSpPr>
            <a:spLocks noChangeShapeType="1"/>
          </p:cNvSpPr>
          <p:nvPr/>
        </p:nvSpPr>
        <p:spPr bwMode="auto">
          <a:xfrm>
            <a:off x="5651500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1" name="Line 29"/>
          <p:cNvSpPr>
            <a:spLocks noChangeShapeType="1"/>
          </p:cNvSpPr>
          <p:nvPr/>
        </p:nvSpPr>
        <p:spPr bwMode="auto">
          <a:xfrm flipV="1">
            <a:off x="4572000" y="3644900"/>
            <a:ext cx="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2" name="Line 30"/>
          <p:cNvSpPr>
            <a:spLocks noChangeShapeType="1"/>
          </p:cNvSpPr>
          <p:nvPr/>
        </p:nvSpPr>
        <p:spPr bwMode="auto">
          <a:xfrm flipV="1">
            <a:off x="4427538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3" name="Line 31"/>
          <p:cNvSpPr>
            <a:spLocks noChangeShapeType="1"/>
          </p:cNvSpPr>
          <p:nvPr/>
        </p:nvSpPr>
        <p:spPr bwMode="auto">
          <a:xfrm flipV="1">
            <a:off x="4716463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4" name="Line 32"/>
          <p:cNvSpPr>
            <a:spLocks noChangeShapeType="1"/>
          </p:cNvSpPr>
          <p:nvPr/>
        </p:nvSpPr>
        <p:spPr bwMode="auto">
          <a:xfrm>
            <a:off x="3563938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5" name="Line 33"/>
          <p:cNvSpPr>
            <a:spLocks noChangeShapeType="1"/>
          </p:cNvSpPr>
          <p:nvPr/>
        </p:nvSpPr>
        <p:spPr bwMode="auto">
          <a:xfrm>
            <a:off x="594042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6" name="Line 34"/>
          <p:cNvSpPr>
            <a:spLocks noChangeShapeType="1"/>
          </p:cNvSpPr>
          <p:nvPr/>
        </p:nvSpPr>
        <p:spPr bwMode="auto">
          <a:xfrm flipV="1">
            <a:off x="2627313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7" name="Line 35"/>
          <p:cNvSpPr>
            <a:spLocks noChangeShapeType="1"/>
          </p:cNvSpPr>
          <p:nvPr/>
        </p:nvSpPr>
        <p:spPr bwMode="auto">
          <a:xfrm>
            <a:off x="291623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8" name="Line 36"/>
          <p:cNvSpPr>
            <a:spLocks noChangeShapeType="1"/>
          </p:cNvSpPr>
          <p:nvPr/>
        </p:nvSpPr>
        <p:spPr bwMode="auto">
          <a:xfrm>
            <a:off x="2771775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89" name="Line 37"/>
          <p:cNvSpPr>
            <a:spLocks noChangeShapeType="1"/>
          </p:cNvSpPr>
          <p:nvPr/>
        </p:nvSpPr>
        <p:spPr bwMode="auto">
          <a:xfrm>
            <a:off x="3995738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0" name="Line 38"/>
          <p:cNvSpPr>
            <a:spLocks noChangeShapeType="1"/>
          </p:cNvSpPr>
          <p:nvPr/>
        </p:nvSpPr>
        <p:spPr bwMode="auto">
          <a:xfrm>
            <a:off x="521970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1" name="Line 39"/>
          <p:cNvSpPr>
            <a:spLocks noChangeShapeType="1"/>
          </p:cNvSpPr>
          <p:nvPr/>
        </p:nvSpPr>
        <p:spPr bwMode="auto">
          <a:xfrm>
            <a:off x="3851275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2" name="Line 40"/>
          <p:cNvSpPr>
            <a:spLocks noChangeShapeType="1"/>
          </p:cNvSpPr>
          <p:nvPr/>
        </p:nvSpPr>
        <p:spPr bwMode="auto">
          <a:xfrm flipV="1">
            <a:off x="4140200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3" name="Line 41"/>
          <p:cNvSpPr>
            <a:spLocks noChangeShapeType="1"/>
          </p:cNvSpPr>
          <p:nvPr/>
        </p:nvSpPr>
        <p:spPr bwMode="auto">
          <a:xfrm flipV="1">
            <a:off x="50768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4" name="Line 42"/>
          <p:cNvSpPr>
            <a:spLocks noChangeShapeType="1"/>
          </p:cNvSpPr>
          <p:nvPr/>
        </p:nvSpPr>
        <p:spPr bwMode="auto">
          <a:xfrm>
            <a:off x="5364163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5" name="Line 43"/>
          <p:cNvSpPr>
            <a:spLocks noChangeShapeType="1"/>
          </p:cNvSpPr>
          <p:nvPr/>
        </p:nvSpPr>
        <p:spPr bwMode="auto">
          <a:xfrm>
            <a:off x="644525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6" name="Line 44"/>
          <p:cNvSpPr>
            <a:spLocks noChangeShapeType="1"/>
          </p:cNvSpPr>
          <p:nvPr/>
        </p:nvSpPr>
        <p:spPr bwMode="auto">
          <a:xfrm flipV="1">
            <a:off x="65881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7" name="Line 45"/>
          <p:cNvSpPr>
            <a:spLocks noChangeShapeType="1"/>
          </p:cNvSpPr>
          <p:nvPr/>
        </p:nvSpPr>
        <p:spPr bwMode="auto">
          <a:xfrm>
            <a:off x="630078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5598" name="Rectangle 4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535600" name="Text Box 48"/>
          <p:cNvSpPr txBox="1">
            <a:spLocks noChangeArrowheads="1"/>
          </p:cNvSpPr>
          <p:nvPr/>
        </p:nvSpPr>
        <p:spPr bwMode="auto">
          <a:xfrm>
            <a:off x="7075488" y="3332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5601" name="Line 49"/>
          <p:cNvSpPr>
            <a:spLocks noChangeShapeType="1"/>
          </p:cNvSpPr>
          <p:nvPr/>
        </p:nvSpPr>
        <p:spPr bwMode="auto">
          <a:xfrm>
            <a:off x="7164388" y="335756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760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7606" name="Line 6"/>
          <p:cNvSpPr>
            <a:spLocks noChangeShapeType="1"/>
          </p:cNvSpPr>
          <p:nvPr/>
        </p:nvSpPr>
        <p:spPr bwMode="auto">
          <a:xfrm flipV="1">
            <a:off x="1403350" y="35734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1403350" y="4724400"/>
            <a:ext cx="0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7608" name="Picture 8" descr="pr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357188" cy="369887"/>
          </a:xfrm>
          <a:prstGeom prst="rect">
            <a:avLst/>
          </a:prstGeom>
          <a:noFill/>
        </p:spPr>
      </p:pic>
      <p:pic>
        <p:nvPicPr>
          <p:cNvPr id="537609" name="Picture 9" descr="neu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437063"/>
            <a:ext cx="360363" cy="373062"/>
          </a:xfrm>
          <a:prstGeom prst="rect">
            <a:avLst/>
          </a:prstGeom>
          <a:noFill/>
        </p:spPr>
      </p:pic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827088" y="19161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así es como un movimiento oscilante de un electrón respecto a un protón se convierte en una variación oscilante de campo eléctrico.</a:t>
            </a:r>
          </a:p>
        </p:txBody>
      </p:sp>
      <p:sp>
        <p:nvSpPr>
          <p:cNvPr id="537611" name="Line 11"/>
          <p:cNvSpPr>
            <a:spLocks noChangeShapeType="1"/>
          </p:cNvSpPr>
          <p:nvPr/>
        </p:nvSpPr>
        <p:spPr bwMode="auto">
          <a:xfrm>
            <a:off x="1258888" y="4652963"/>
            <a:ext cx="60499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2" name="Line 12"/>
          <p:cNvSpPr>
            <a:spLocks noChangeShapeType="1"/>
          </p:cNvSpPr>
          <p:nvPr/>
        </p:nvSpPr>
        <p:spPr bwMode="auto">
          <a:xfrm flipV="1">
            <a:off x="24844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3" name="Line 13"/>
          <p:cNvSpPr>
            <a:spLocks noChangeShapeType="1"/>
          </p:cNvSpPr>
          <p:nvPr/>
        </p:nvSpPr>
        <p:spPr bwMode="auto">
          <a:xfrm flipV="1">
            <a:off x="4284663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4" name="Line 14"/>
          <p:cNvSpPr>
            <a:spLocks noChangeShapeType="1"/>
          </p:cNvSpPr>
          <p:nvPr/>
        </p:nvSpPr>
        <p:spPr bwMode="auto">
          <a:xfrm flipV="1">
            <a:off x="4859338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5" name="Line 15"/>
          <p:cNvSpPr>
            <a:spLocks noChangeShapeType="1"/>
          </p:cNvSpPr>
          <p:nvPr/>
        </p:nvSpPr>
        <p:spPr bwMode="auto">
          <a:xfrm flipV="1">
            <a:off x="6804025" y="3933825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6" name="Line 16"/>
          <p:cNvSpPr>
            <a:spLocks noChangeShapeType="1"/>
          </p:cNvSpPr>
          <p:nvPr/>
        </p:nvSpPr>
        <p:spPr bwMode="auto">
          <a:xfrm>
            <a:off x="3059113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7" name="Line 17"/>
          <p:cNvSpPr>
            <a:spLocks noChangeShapeType="1"/>
          </p:cNvSpPr>
          <p:nvPr/>
        </p:nvSpPr>
        <p:spPr bwMode="auto">
          <a:xfrm>
            <a:off x="3708400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8" name="Line 18"/>
          <p:cNvSpPr>
            <a:spLocks noChangeShapeType="1"/>
          </p:cNvSpPr>
          <p:nvPr/>
        </p:nvSpPr>
        <p:spPr bwMode="auto">
          <a:xfrm>
            <a:off x="55086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19" name="Line 19"/>
          <p:cNvSpPr>
            <a:spLocks noChangeShapeType="1"/>
          </p:cNvSpPr>
          <p:nvPr/>
        </p:nvSpPr>
        <p:spPr bwMode="auto">
          <a:xfrm>
            <a:off x="6156325" y="46529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0" name="Line 20"/>
          <p:cNvSpPr>
            <a:spLocks noChangeShapeType="1"/>
          </p:cNvSpPr>
          <p:nvPr/>
        </p:nvSpPr>
        <p:spPr bwMode="auto">
          <a:xfrm>
            <a:off x="3348038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1" name="Line 21"/>
          <p:cNvSpPr>
            <a:spLocks noChangeShapeType="1"/>
          </p:cNvSpPr>
          <p:nvPr/>
        </p:nvSpPr>
        <p:spPr bwMode="auto">
          <a:xfrm>
            <a:off x="320357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2" name="Line 22"/>
          <p:cNvSpPr>
            <a:spLocks noChangeShapeType="1"/>
          </p:cNvSpPr>
          <p:nvPr/>
        </p:nvSpPr>
        <p:spPr bwMode="auto">
          <a:xfrm>
            <a:off x="5795963" y="46529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3" name="Line 23"/>
          <p:cNvSpPr>
            <a:spLocks noChangeShapeType="1"/>
          </p:cNvSpPr>
          <p:nvPr/>
        </p:nvSpPr>
        <p:spPr bwMode="auto">
          <a:xfrm>
            <a:off x="5651500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4" name="Line 24"/>
          <p:cNvSpPr>
            <a:spLocks noChangeShapeType="1"/>
          </p:cNvSpPr>
          <p:nvPr/>
        </p:nvSpPr>
        <p:spPr bwMode="auto">
          <a:xfrm flipV="1">
            <a:off x="4572000" y="3644900"/>
            <a:ext cx="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5" name="Line 25"/>
          <p:cNvSpPr>
            <a:spLocks noChangeShapeType="1"/>
          </p:cNvSpPr>
          <p:nvPr/>
        </p:nvSpPr>
        <p:spPr bwMode="auto">
          <a:xfrm flipV="1">
            <a:off x="4427538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6" name="Line 26"/>
          <p:cNvSpPr>
            <a:spLocks noChangeShapeType="1"/>
          </p:cNvSpPr>
          <p:nvPr/>
        </p:nvSpPr>
        <p:spPr bwMode="auto">
          <a:xfrm flipV="1">
            <a:off x="4716463" y="37893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7" name="Line 27"/>
          <p:cNvSpPr>
            <a:spLocks noChangeShapeType="1"/>
          </p:cNvSpPr>
          <p:nvPr/>
        </p:nvSpPr>
        <p:spPr bwMode="auto">
          <a:xfrm>
            <a:off x="3563938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8" name="Line 28"/>
          <p:cNvSpPr>
            <a:spLocks noChangeShapeType="1"/>
          </p:cNvSpPr>
          <p:nvPr/>
        </p:nvSpPr>
        <p:spPr bwMode="auto">
          <a:xfrm>
            <a:off x="5940425" y="46529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29" name="Line 29"/>
          <p:cNvSpPr>
            <a:spLocks noChangeShapeType="1"/>
          </p:cNvSpPr>
          <p:nvPr/>
        </p:nvSpPr>
        <p:spPr bwMode="auto">
          <a:xfrm flipV="1">
            <a:off x="2627313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0" name="Line 30"/>
          <p:cNvSpPr>
            <a:spLocks noChangeShapeType="1"/>
          </p:cNvSpPr>
          <p:nvPr/>
        </p:nvSpPr>
        <p:spPr bwMode="auto">
          <a:xfrm>
            <a:off x="291623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1" name="Line 31"/>
          <p:cNvSpPr>
            <a:spLocks noChangeShapeType="1"/>
          </p:cNvSpPr>
          <p:nvPr/>
        </p:nvSpPr>
        <p:spPr bwMode="auto">
          <a:xfrm>
            <a:off x="2771775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2" name="Line 32"/>
          <p:cNvSpPr>
            <a:spLocks noChangeShapeType="1"/>
          </p:cNvSpPr>
          <p:nvPr/>
        </p:nvSpPr>
        <p:spPr bwMode="auto">
          <a:xfrm>
            <a:off x="3995738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3" name="Line 33"/>
          <p:cNvSpPr>
            <a:spLocks noChangeShapeType="1"/>
          </p:cNvSpPr>
          <p:nvPr/>
        </p:nvSpPr>
        <p:spPr bwMode="auto">
          <a:xfrm>
            <a:off x="521970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4" name="Line 34"/>
          <p:cNvSpPr>
            <a:spLocks noChangeShapeType="1"/>
          </p:cNvSpPr>
          <p:nvPr/>
        </p:nvSpPr>
        <p:spPr bwMode="auto">
          <a:xfrm>
            <a:off x="3851275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5" name="Line 35"/>
          <p:cNvSpPr>
            <a:spLocks noChangeShapeType="1"/>
          </p:cNvSpPr>
          <p:nvPr/>
        </p:nvSpPr>
        <p:spPr bwMode="auto">
          <a:xfrm flipV="1">
            <a:off x="4140200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6" name="Line 36"/>
          <p:cNvSpPr>
            <a:spLocks noChangeShapeType="1"/>
          </p:cNvSpPr>
          <p:nvPr/>
        </p:nvSpPr>
        <p:spPr bwMode="auto">
          <a:xfrm flipV="1">
            <a:off x="50768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7" name="Line 37"/>
          <p:cNvSpPr>
            <a:spLocks noChangeShapeType="1"/>
          </p:cNvSpPr>
          <p:nvPr/>
        </p:nvSpPr>
        <p:spPr bwMode="auto">
          <a:xfrm>
            <a:off x="5364163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8" name="Line 38"/>
          <p:cNvSpPr>
            <a:spLocks noChangeShapeType="1"/>
          </p:cNvSpPr>
          <p:nvPr/>
        </p:nvSpPr>
        <p:spPr bwMode="auto">
          <a:xfrm>
            <a:off x="6445250" y="45815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39" name="Line 39"/>
          <p:cNvSpPr>
            <a:spLocks noChangeShapeType="1"/>
          </p:cNvSpPr>
          <p:nvPr/>
        </p:nvSpPr>
        <p:spPr bwMode="auto">
          <a:xfrm flipV="1">
            <a:off x="6588125" y="42211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40" name="Line 40"/>
          <p:cNvSpPr>
            <a:spLocks noChangeShapeType="1"/>
          </p:cNvSpPr>
          <p:nvPr/>
        </p:nvSpPr>
        <p:spPr bwMode="auto">
          <a:xfrm>
            <a:off x="6300788" y="46529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7641" name="Rectangle 41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537643" name="Text Box 43"/>
          <p:cNvSpPr txBox="1">
            <a:spLocks noChangeArrowheads="1"/>
          </p:cNvSpPr>
          <p:nvPr/>
        </p:nvSpPr>
        <p:spPr bwMode="auto">
          <a:xfrm>
            <a:off x="7075488" y="3332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7644" name="Line 44"/>
          <p:cNvSpPr>
            <a:spLocks noChangeShapeType="1"/>
          </p:cNvSpPr>
          <p:nvPr/>
        </p:nvSpPr>
        <p:spPr bwMode="auto">
          <a:xfrm>
            <a:off x="7164388" y="335756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37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37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37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3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37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37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37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37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3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37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37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3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37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37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7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3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3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3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37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537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537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37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37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37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animBg="1"/>
      <p:bldP spid="537607" grpId="0" animBg="1"/>
      <p:bldP spid="537610" grpId="0"/>
      <p:bldP spid="537611" grpId="0" animBg="1"/>
      <p:bldP spid="537612" grpId="0" animBg="1"/>
      <p:bldP spid="537613" grpId="0" animBg="1"/>
      <p:bldP spid="537614" grpId="0" animBg="1"/>
      <p:bldP spid="537615" grpId="0" animBg="1"/>
      <p:bldP spid="537616" grpId="0" animBg="1"/>
      <p:bldP spid="537617" grpId="0" animBg="1"/>
      <p:bldP spid="537618" grpId="0" animBg="1"/>
      <p:bldP spid="537619" grpId="0" animBg="1"/>
      <p:bldP spid="537620" grpId="0" animBg="1"/>
      <p:bldP spid="537621" grpId="0" animBg="1"/>
      <p:bldP spid="537622" grpId="0" animBg="1"/>
      <p:bldP spid="537623" grpId="0" animBg="1"/>
      <p:bldP spid="537624" grpId="0" animBg="1"/>
      <p:bldP spid="537625" grpId="0" animBg="1"/>
      <p:bldP spid="537626" grpId="0" animBg="1"/>
      <p:bldP spid="537627" grpId="0" animBg="1"/>
      <p:bldP spid="537628" grpId="0" animBg="1"/>
      <p:bldP spid="537629" grpId="0" animBg="1"/>
      <p:bldP spid="537630" grpId="0" animBg="1"/>
      <p:bldP spid="537631" grpId="0" animBg="1"/>
      <p:bldP spid="537632" grpId="0" animBg="1"/>
      <p:bldP spid="537633" grpId="0" animBg="1"/>
      <p:bldP spid="537634" grpId="0" animBg="1"/>
      <p:bldP spid="537635" grpId="0" animBg="1"/>
      <p:bldP spid="537636" grpId="0" animBg="1"/>
      <p:bldP spid="537637" grpId="0" animBg="1"/>
      <p:bldP spid="537638" grpId="0" animBg="1"/>
      <p:bldP spid="537639" grpId="0" animBg="1"/>
      <p:bldP spid="537640" grpId="0" animBg="1"/>
      <p:bldP spid="537643" grpId="0"/>
      <p:bldP spid="53764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Vale, con un electrón y un protón entendido, ¿pero que sucede en las antenas?</a:t>
            </a:r>
          </a:p>
        </p:txBody>
      </p:sp>
      <p:pic>
        <p:nvPicPr>
          <p:cNvPr id="48435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Vale, con un electrón y un protón entendido, ¿pero que sucede en las antenas?</a:t>
            </a:r>
          </a:p>
        </p:txBody>
      </p:sp>
      <p:pic>
        <p:nvPicPr>
          <p:cNvPr id="48538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684213" y="19161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Pues lo mismo, sólo que con muchos electrones.</a:t>
            </a:r>
          </a:p>
        </p:txBody>
      </p:sp>
      <p:pic>
        <p:nvPicPr>
          <p:cNvPr id="486406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486409" name="Picture 9" descr="dipolo_radia_3_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684213" y="24209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Lo vamos a ver con la antena más sencilla que existe, un </a:t>
            </a:r>
            <a:r>
              <a:rPr lang="es-ES" sz="2000">
                <a:solidFill>
                  <a:srgbClr val="993300"/>
                </a:solidFill>
              </a:rPr>
              <a:t>“dipolo”.</a:t>
            </a:r>
            <a:endParaRPr lang="es-ES" sz="2000">
              <a:solidFill>
                <a:schemeClr val="tx2"/>
              </a:solidFill>
            </a:endParaRPr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/>
      <p:bldP spid="486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1042988" y="38608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 ¿Cómo transmite una antena ondas de radio?</a:t>
            </a:r>
          </a:p>
        </p:txBody>
      </p:sp>
      <p:pic>
        <p:nvPicPr>
          <p:cNvPr id="666628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Te vamos a explicar: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1042988" y="3068638"/>
            <a:ext cx="583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666631" name="Rectangle 7"/>
          <p:cNvSpPr>
            <a:spLocks noChangeArrowheads="1"/>
          </p:cNvSpPr>
          <p:nvPr/>
        </p:nvSpPr>
        <p:spPr bwMode="auto">
          <a:xfrm>
            <a:off x="1042988" y="22764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rgbClr val="FF6600"/>
                </a:solidFill>
              </a:rPr>
              <a:t>1 -  ¿Qué es una antena?</a:t>
            </a: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3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3862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38631" name="Picture 7" descr="dipolo_radia_3_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684213" y="191611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Pues lo mismo, sólo que con muchos electrones.</a:t>
            </a:r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684213" y="24209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Lo vamos a ver con la antena más sencilla que existe, un </a:t>
            </a:r>
            <a:r>
              <a:rPr lang="es-ES" sz="2000">
                <a:solidFill>
                  <a:srgbClr val="993300"/>
                </a:solidFill>
              </a:rPr>
              <a:t>“dipolo”.</a:t>
            </a:r>
            <a:endParaRPr lang="es-ES" sz="2000">
              <a:solidFill>
                <a:schemeClr val="tx2"/>
              </a:solidFill>
            </a:endParaRPr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2" grpId="0"/>
      <p:bldP spid="53863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4248150" cy="2432050"/>
          </a:xfrm>
          <a:prstGeom prst="rect">
            <a:avLst/>
          </a:prstGeom>
          <a:noFill/>
        </p:spPr>
      </p:pic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68421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 (t)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5076825" y="47244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5580063" y="45815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87434" name="Picture 10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 </a:t>
            </a:r>
            <a:r>
              <a:rPr lang="es-ES" sz="2000">
                <a:solidFill>
                  <a:srgbClr val="993300"/>
                </a:solidFill>
              </a:rPr>
              <a:t>“dipolo” </a:t>
            </a:r>
            <a:r>
              <a:rPr lang="es-ES" sz="2000">
                <a:solidFill>
                  <a:schemeClr val="tx2"/>
                </a:solidFill>
              </a:rPr>
              <a:t>son dos varillas de metal a las que se hace llegar una corriente alterna I(t). </a:t>
            </a:r>
          </a:p>
        </p:txBody>
      </p:sp>
      <p:sp>
        <p:nvSpPr>
          <p:cNvPr id="487440" name="Line 16"/>
          <p:cNvSpPr>
            <a:spLocks noChangeShapeType="1"/>
          </p:cNvSpPr>
          <p:nvPr/>
        </p:nvSpPr>
        <p:spPr bwMode="auto">
          <a:xfrm flipH="1">
            <a:off x="6732588" y="4797425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 flipH="1">
            <a:off x="6732588" y="4868863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87442" name="Picture 18" descr="dipolo_radia_3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487443" name="Rectangle 19"/>
          <p:cNvSpPr>
            <a:spLocks noChangeArrowheads="1"/>
          </p:cNvSpPr>
          <p:nvPr/>
        </p:nvSpPr>
        <p:spPr bwMode="auto">
          <a:xfrm>
            <a:off x="684213" y="22050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                                  Esta corriente circula por dos cables, y cada uno de ellos debe conectarse a cada una de las varillas.</a:t>
            </a:r>
          </a:p>
        </p:txBody>
      </p: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/>
      <p:bldP spid="487431" grpId="0"/>
      <p:bldP spid="487433" grpId="0" animBg="1"/>
      <p:bldP spid="487436" grpId="0"/>
      <p:bldP spid="487440" grpId="0" animBg="1"/>
      <p:bldP spid="487441" grpId="0" animBg="1"/>
      <p:bldP spid="48744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4248150" cy="2432050"/>
          </a:xfrm>
          <a:prstGeom prst="rect">
            <a:avLst/>
          </a:prstGeom>
          <a:noFill/>
        </p:spPr>
      </p:pic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68421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 (t)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076825" y="47244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539655" name="AutoShape 7"/>
          <p:cNvSpPr>
            <a:spLocks noChangeArrowheads="1"/>
          </p:cNvSpPr>
          <p:nvPr/>
        </p:nvSpPr>
        <p:spPr bwMode="auto">
          <a:xfrm>
            <a:off x="5580063" y="45815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39656" name="Picture 8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 </a:t>
            </a:r>
            <a:r>
              <a:rPr lang="es-ES" sz="2000">
                <a:solidFill>
                  <a:srgbClr val="993300"/>
                </a:solidFill>
              </a:rPr>
              <a:t>“dipolo” </a:t>
            </a:r>
            <a:r>
              <a:rPr lang="es-ES" sz="2000">
                <a:solidFill>
                  <a:schemeClr val="tx2"/>
                </a:solidFill>
              </a:rPr>
              <a:t>son dos varillas de metal a las que se hace llegar una corriente alterna I(t). </a:t>
            </a:r>
          </a:p>
        </p:txBody>
      </p:sp>
      <p:sp>
        <p:nvSpPr>
          <p:cNvPr id="539659" name="Line 11"/>
          <p:cNvSpPr>
            <a:spLocks noChangeShapeType="1"/>
          </p:cNvSpPr>
          <p:nvPr/>
        </p:nvSpPr>
        <p:spPr bwMode="auto">
          <a:xfrm flipH="1">
            <a:off x="6732588" y="4797425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9660" name="Line 12"/>
          <p:cNvSpPr>
            <a:spLocks noChangeShapeType="1"/>
          </p:cNvSpPr>
          <p:nvPr/>
        </p:nvSpPr>
        <p:spPr bwMode="auto">
          <a:xfrm flipH="1">
            <a:off x="6732588" y="4868863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39661" name="Picture 13" descr="dipolo_radia_3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684213" y="22050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                                  Esta corriente circula por dos cables, y cada uno de ellos debe conectarse a cada una de las varillas.</a:t>
            </a:r>
          </a:p>
        </p:txBody>
      </p:sp>
      <p:sp>
        <p:nvSpPr>
          <p:cNvPr id="539663" name="Rectangle 1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9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39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9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3" grpId="0"/>
      <p:bldP spid="539654" grpId="0"/>
      <p:bldP spid="539655" grpId="0" animBg="1"/>
      <p:bldP spid="539658" grpId="0"/>
      <p:bldP spid="539659" grpId="0" animBg="1"/>
      <p:bldP spid="539660" grpId="0" animBg="1"/>
      <p:bldP spid="53966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684213" y="191611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Pues en el dipolo pasa exactamente lo mismo que acabamos de ver con un electrón y un protón, pero “a lo bestia”, ya que tenemos el movimiento de muchísimos electrones en forma de corriente eléctrica.</a:t>
            </a:r>
          </a:p>
        </p:txBody>
      </p:sp>
      <p:pic>
        <p:nvPicPr>
          <p:cNvPr id="489478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489481" name="Picture 9" descr="dipolo_radia_2_buen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800100" cy="3097213"/>
          </a:xfrm>
          <a:prstGeom prst="rect">
            <a:avLst/>
          </a:prstGeom>
          <a:noFill/>
        </p:spPr>
      </p:pic>
      <p:pic>
        <p:nvPicPr>
          <p:cNvPr id="489482" name="Picture 10" descr="dipolo_radia_2_bueno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213100"/>
            <a:ext cx="1466850" cy="3170238"/>
          </a:xfrm>
          <a:prstGeom prst="rect">
            <a:avLst/>
          </a:prstGeom>
          <a:noFill/>
        </p:spPr>
      </p:pic>
      <p:pic>
        <p:nvPicPr>
          <p:cNvPr id="489483" name="Picture 11" descr="dipolo_radia_2_bueno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284538"/>
            <a:ext cx="1846262" cy="3024187"/>
          </a:xfrm>
          <a:prstGeom prst="rect">
            <a:avLst/>
          </a:prstGeom>
          <a:noFill/>
        </p:spPr>
      </p:pic>
      <p:sp>
        <p:nvSpPr>
          <p:cNvPr id="489484" name="AutoShape 12"/>
          <p:cNvSpPr>
            <a:spLocks noChangeArrowheads="1"/>
          </p:cNvSpPr>
          <p:nvPr/>
        </p:nvSpPr>
        <p:spPr bwMode="auto">
          <a:xfrm>
            <a:off x="2339975" y="47974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9486" name="AutoShape 14"/>
          <p:cNvSpPr>
            <a:spLocks noChangeArrowheads="1"/>
          </p:cNvSpPr>
          <p:nvPr/>
        </p:nvSpPr>
        <p:spPr bwMode="auto">
          <a:xfrm>
            <a:off x="5364163" y="47974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9488" name="Rectangle 1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4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64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4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/>
      <p:bldP spid="489484" grpId="0" animBg="1"/>
      <p:bldP spid="48948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684213" y="191611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Pues en el dipolo pasa exactamente lo mismo que acabamos de ver con un electrón y un protón, pero “a lo bestia”, ya que tenemos el movimiento de muchísimos electrones en forma de corriente eléctrica.</a:t>
            </a:r>
          </a:p>
        </p:txBody>
      </p:sp>
      <p:pic>
        <p:nvPicPr>
          <p:cNvPr id="54170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41703" name="Picture 7" descr="dipolo_radia_2_buen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800100" cy="3097213"/>
          </a:xfrm>
          <a:prstGeom prst="rect">
            <a:avLst/>
          </a:prstGeom>
          <a:noFill/>
        </p:spPr>
      </p:pic>
      <p:pic>
        <p:nvPicPr>
          <p:cNvPr id="541704" name="Picture 8" descr="dipolo_radia_2_bueno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213100"/>
            <a:ext cx="1466850" cy="3170238"/>
          </a:xfrm>
          <a:prstGeom prst="rect">
            <a:avLst/>
          </a:prstGeom>
          <a:noFill/>
        </p:spPr>
      </p:pic>
      <p:pic>
        <p:nvPicPr>
          <p:cNvPr id="541705" name="Picture 9" descr="dipolo_radia_2_bueno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284538"/>
            <a:ext cx="1846262" cy="3024187"/>
          </a:xfrm>
          <a:prstGeom prst="rect">
            <a:avLst/>
          </a:prstGeom>
          <a:noFill/>
        </p:spPr>
      </p:pic>
      <p:sp>
        <p:nvSpPr>
          <p:cNvPr id="541706" name="AutoShape 10"/>
          <p:cNvSpPr>
            <a:spLocks noChangeArrowheads="1"/>
          </p:cNvSpPr>
          <p:nvPr/>
        </p:nvSpPr>
        <p:spPr bwMode="auto">
          <a:xfrm>
            <a:off x="2339975" y="47974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1707" name="AutoShape 11"/>
          <p:cNvSpPr>
            <a:spLocks noChangeArrowheads="1"/>
          </p:cNvSpPr>
          <p:nvPr/>
        </p:nvSpPr>
        <p:spPr bwMode="auto">
          <a:xfrm>
            <a:off x="5364163" y="47974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1708" name="Rectangle 12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/>
      <p:bldP spid="541706" grpId="0" animBg="1"/>
      <p:bldP spid="541707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684213" y="1916113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De esta manera la antena tipo </a:t>
            </a:r>
            <a:r>
              <a:rPr lang="es-ES" sz="2000">
                <a:solidFill>
                  <a:srgbClr val="993300"/>
                </a:solidFill>
              </a:rPr>
              <a:t>“dipolo”</a:t>
            </a:r>
            <a:r>
              <a:rPr lang="es-ES" sz="2000">
                <a:solidFill>
                  <a:schemeClr val="tx2"/>
                </a:solidFill>
              </a:rPr>
              <a:t> da lugar a un campo eléctrico variante en el tiempo.</a:t>
            </a:r>
          </a:p>
        </p:txBody>
      </p:sp>
      <p:pic>
        <p:nvPicPr>
          <p:cNvPr id="491526" name="Picture 6" descr="onda_quieta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05263"/>
            <a:ext cx="4537075" cy="1976437"/>
          </a:xfrm>
          <a:prstGeom prst="rect">
            <a:avLst/>
          </a:prstGeom>
          <a:noFill/>
        </p:spPr>
      </p:pic>
      <p:sp>
        <p:nvSpPr>
          <p:cNvPr id="491527" name="Line 7"/>
          <p:cNvSpPr>
            <a:spLocks noChangeShapeType="1"/>
          </p:cNvSpPr>
          <p:nvPr/>
        </p:nvSpPr>
        <p:spPr bwMode="auto">
          <a:xfrm>
            <a:off x="1042988" y="4221163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91528" name="Picture 8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491535" name="Picture 15" descr="dipolo_radia_4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95250" cy="2009775"/>
          </a:xfrm>
          <a:prstGeom prst="rect">
            <a:avLst/>
          </a:prstGeom>
          <a:noFill/>
        </p:spPr>
      </p:pic>
      <p:sp>
        <p:nvSpPr>
          <p:cNvPr id="491536" name="Text Box 16"/>
          <p:cNvSpPr txBox="1">
            <a:spLocks noChangeArrowheads="1"/>
          </p:cNvSpPr>
          <p:nvPr/>
        </p:nvSpPr>
        <p:spPr bwMode="auto">
          <a:xfrm>
            <a:off x="2916238" y="393382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91537" name="Line 17"/>
          <p:cNvSpPr>
            <a:spLocks noChangeShapeType="1"/>
          </p:cNvSpPr>
          <p:nvPr/>
        </p:nvSpPr>
        <p:spPr bwMode="auto">
          <a:xfrm>
            <a:off x="3005138" y="395922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5" grpId="0"/>
      <p:bldP spid="491527" grpId="0" animBg="1"/>
      <p:bldP spid="491536" grpId="0"/>
      <p:bldP spid="49153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60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2725" name="Rectangle 5"/>
          <p:cNvSpPr>
            <a:spLocks noChangeArrowheads="1"/>
          </p:cNvSpPr>
          <p:nvPr/>
        </p:nvSpPr>
        <p:spPr bwMode="auto">
          <a:xfrm>
            <a:off x="684213" y="1916113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De esta manera la antena tipo </a:t>
            </a:r>
            <a:r>
              <a:rPr lang="es-ES" sz="2000">
                <a:solidFill>
                  <a:srgbClr val="993300"/>
                </a:solidFill>
              </a:rPr>
              <a:t>“dipolo”</a:t>
            </a:r>
            <a:r>
              <a:rPr lang="es-ES" sz="2000">
                <a:solidFill>
                  <a:schemeClr val="tx2"/>
                </a:solidFill>
              </a:rPr>
              <a:t> da lugar a un campo eléctrico variante en el tiempo.</a:t>
            </a:r>
          </a:p>
        </p:txBody>
      </p:sp>
      <p:pic>
        <p:nvPicPr>
          <p:cNvPr id="542726" name="Picture 6" descr="onda_quieta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05263"/>
            <a:ext cx="4537075" cy="1976437"/>
          </a:xfrm>
          <a:prstGeom prst="rect">
            <a:avLst/>
          </a:prstGeom>
          <a:noFill/>
        </p:spPr>
      </p:pic>
      <p:sp>
        <p:nvSpPr>
          <p:cNvPr id="542727" name="Line 7"/>
          <p:cNvSpPr>
            <a:spLocks noChangeShapeType="1"/>
          </p:cNvSpPr>
          <p:nvPr/>
        </p:nvSpPr>
        <p:spPr bwMode="auto">
          <a:xfrm>
            <a:off x="1042988" y="4221163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42728" name="Picture 8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42729" name="Rectangle 9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42731" name="Rectangle 11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42732" name="Picture 12" descr="dipolo_radia_4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95250" cy="2009775"/>
          </a:xfrm>
          <a:prstGeom prst="rect">
            <a:avLst/>
          </a:prstGeom>
          <a:noFill/>
        </p:spPr>
      </p:pic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2916238" y="393382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2734" name="Line 14"/>
          <p:cNvSpPr>
            <a:spLocks noChangeShapeType="1"/>
          </p:cNvSpPr>
          <p:nvPr/>
        </p:nvSpPr>
        <p:spPr bwMode="auto">
          <a:xfrm>
            <a:off x="3005138" y="395922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42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/>
      <p:bldP spid="542727" grpId="0" animBg="1"/>
      <p:bldP spid="542731" grpId="0"/>
      <p:bldP spid="542733" grpId="0"/>
      <p:bldP spid="54273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828675" y="10509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vez visto como se genera el campo eléctrico, ahora vamos a estudiar cómo se genera el campo magnético…</a:t>
            </a:r>
          </a:p>
        </p:txBody>
      </p:sp>
      <p:pic>
        <p:nvPicPr>
          <p:cNvPr id="547844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48868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828675" y="10509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vez visto como se genera el campo eléctrico, ahora vamos a estudiar cómo se genera el campo magnético…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52989" name="Picture 29" descr="cable_y_H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2276475" cy="2884488"/>
          </a:xfrm>
          <a:prstGeom prst="rect">
            <a:avLst/>
          </a:prstGeom>
          <a:noFill/>
        </p:spPr>
      </p:pic>
      <p:pic>
        <p:nvPicPr>
          <p:cNvPr id="552983" name="Picture 23" descr="cable_y_H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2274887" cy="2881313"/>
          </a:xfrm>
          <a:prstGeom prst="rect">
            <a:avLst/>
          </a:prstGeom>
          <a:noFill/>
        </p:spPr>
      </p:pic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52968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52971" name="Rectangle 11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corriente eléctrica que circula por un conductor produce un </a:t>
            </a:r>
            <a:r>
              <a:rPr lang="es-ES" sz="2000"/>
              <a:t>campo magnético</a:t>
            </a:r>
            <a:r>
              <a:rPr lang="es-ES" sz="2000">
                <a:solidFill>
                  <a:schemeClr val="tx2"/>
                </a:solidFill>
              </a:rPr>
              <a:t> alrededor del mismo. </a:t>
            </a:r>
            <a:endParaRPr lang="es-ES"/>
          </a:p>
        </p:txBody>
      </p:sp>
      <p:sp>
        <p:nvSpPr>
          <p:cNvPr id="552984" name="Rectangle 24"/>
          <p:cNvSpPr>
            <a:spLocks noChangeArrowheads="1"/>
          </p:cNvSpPr>
          <p:nvPr/>
        </p:nvSpPr>
        <p:spPr bwMode="auto">
          <a:xfrm>
            <a:off x="4500563" y="4149725"/>
            <a:ext cx="3313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Las líneas de campo magnético son circunferias perpendiculares al cable. </a:t>
            </a:r>
            <a:endParaRPr lang="es-ES"/>
          </a:p>
        </p:txBody>
      </p:sp>
      <p:sp>
        <p:nvSpPr>
          <p:cNvPr id="552985" name="Text Box 25"/>
          <p:cNvSpPr txBox="1">
            <a:spLocks noChangeArrowheads="1"/>
          </p:cNvSpPr>
          <p:nvPr/>
        </p:nvSpPr>
        <p:spPr bwMode="auto">
          <a:xfrm>
            <a:off x="2700338" y="29972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993300"/>
                </a:solidFill>
              </a:rPr>
              <a:t>cable conductor</a:t>
            </a:r>
          </a:p>
        </p:txBody>
      </p:sp>
      <p:sp>
        <p:nvSpPr>
          <p:cNvPr id="552986" name="Line 26"/>
          <p:cNvSpPr>
            <a:spLocks noChangeShapeType="1"/>
          </p:cNvSpPr>
          <p:nvPr/>
        </p:nvSpPr>
        <p:spPr bwMode="auto">
          <a:xfrm flipH="1" flipV="1">
            <a:off x="3492500" y="4078288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87" name="Line 27"/>
          <p:cNvSpPr>
            <a:spLocks noChangeShapeType="1"/>
          </p:cNvSpPr>
          <p:nvPr/>
        </p:nvSpPr>
        <p:spPr bwMode="auto">
          <a:xfrm flipH="1">
            <a:off x="3563938" y="46529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88" name="Line 28"/>
          <p:cNvSpPr>
            <a:spLocks noChangeShapeType="1"/>
          </p:cNvSpPr>
          <p:nvPr/>
        </p:nvSpPr>
        <p:spPr bwMode="auto">
          <a:xfrm flipH="1">
            <a:off x="3563938" y="479742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90" name="Line 30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2411413" y="6237288"/>
            <a:ext cx="203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corriente eléctrica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nimBg="1"/>
      <p:bldP spid="552964" grpId="0"/>
      <p:bldP spid="552971" grpId="0"/>
      <p:bldP spid="552984" grpId="0"/>
      <p:bldP spid="552985" grpId="0"/>
      <p:bldP spid="552986" grpId="0" animBg="1"/>
      <p:bldP spid="552987" grpId="0" animBg="1"/>
      <p:bldP spid="552988" grpId="0" animBg="1"/>
      <p:bldP spid="552990" grpId="0" animBg="1"/>
      <p:bldP spid="552991" grpId="0"/>
      <p:bldP spid="552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pic>
        <p:nvPicPr>
          <p:cNvPr id="389124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74468" name="Picture 4" descr="cable_y_H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2274887" cy="2881313"/>
          </a:xfrm>
          <a:prstGeom prst="rect">
            <a:avLst/>
          </a:prstGeom>
          <a:noFill/>
        </p:spPr>
      </p:pic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74471" name="Picture 7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74472" name="Rectangle 8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corriente eléctrica que circula por un conductor produce un </a:t>
            </a:r>
            <a:r>
              <a:rPr lang="es-ES" sz="2000"/>
              <a:t>campo magnético</a:t>
            </a:r>
            <a:r>
              <a:rPr lang="es-ES" sz="2000">
                <a:solidFill>
                  <a:schemeClr val="tx2"/>
                </a:solidFill>
              </a:rPr>
              <a:t> alrededor del mismo. </a:t>
            </a:r>
            <a:endParaRPr lang="es-ES"/>
          </a:p>
        </p:txBody>
      </p: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4500563" y="4149725"/>
            <a:ext cx="3313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Las líneas de campo magnético son circunferias perpendiculares al cable. </a:t>
            </a:r>
            <a:endParaRPr lang="es-ES"/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2700338" y="29972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993300"/>
                </a:solidFill>
              </a:rPr>
              <a:t>cable conductor</a:t>
            </a:r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 flipH="1" flipV="1">
            <a:off x="3492500" y="4078288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4476" name="Line 12"/>
          <p:cNvSpPr>
            <a:spLocks noChangeShapeType="1"/>
          </p:cNvSpPr>
          <p:nvPr/>
        </p:nvSpPr>
        <p:spPr bwMode="auto">
          <a:xfrm flipH="1">
            <a:off x="3563938" y="46529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4477" name="Line 13"/>
          <p:cNvSpPr>
            <a:spLocks noChangeShapeType="1"/>
          </p:cNvSpPr>
          <p:nvPr/>
        </p:nvSpPr>
        <p:spPr bwMode="auto">
          <a:xfrm flipH="1">
            <a:off x="3563938" y="479742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4478" name="Line 14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2411413" y="6237288"/>
            <a:ext cx="203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corriente eléctrica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74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7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74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7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74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74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2" grpId="0"/>
      <p:bldP spid="574473" grpId="0"/>
      <p:bldP spid="574474" grpId="0"/>
      <p:bldP spid="574475" grpId="0" animBg="1"/>
      <p:bldP spid="574476" grpId="0" animBg="1"/>
      <p:bldP spid="574477" grpId="0" animBg="1"/>
      <p:bldP spid="574478" grpId="0" animBg="1"/>
      <p:bldP spid="574479" grpId="0"/>
      <p:bldP spid="574480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60140" name="Picture 12" descr="cable_y_H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2274887" cy="2881313"/>
          </a:xfrm>
          <a:prstGeom prst="rect">
            <a:avLst/>
          </a:prstGeom>
          <a:noFill/>
        </p:spPr>
      </p:pic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60133" name="Picture 5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60134" name="Line 6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pic>
        <p:nvPicPr>
          <p:cNvPr id="560136" name="Picture 8" descr="cable_y_H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213100"/>
            <a:ext cx="2276475" cy="2881313"/>
          </a:xfrm>
          <a:prstGeom prst="rect">
            <a:avLst/>
          </a:prstGeom>
          <a:noFill/>
        </p:spPr>
      </p:pic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sentido de giro de las líneas de campo depende del sentido en que la corriente fluye por el cable.</a:t>
            </a:r>
            <a:endParaRPr lang="es-ES"/>
          </a:p>
        </p:txBody>
      </p:sp>
      <p:pic>
        <p:nvPicPr>
          <p:cNvPr id="560141" name="Picture 13" descr="cable_y_H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213100"/>
            <a:ext cx="2276475" cy="2882900"/>
          </a:xfrm>
          <a:prstGeom prst="rect">
            <a:avLst/>
          </a:prstGeom>
          <a:noFill/>
        </p:spPr>
      </p:pic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0143" name="Line 15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4" grpId="0" animBg="1"/>
      <p:bldP spid="560135" grpId="0"/>
      <p:bldP spid="560139" grpId="0"/>
      <p:bldP spid="560142" grpId="0"/>
      <p:bldP spid="56014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62185" name="Picture 9" descr="cable_y_H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2276475" cy="2881313"/>
          </a:xfrm>
          <a:prstGeom prst="rect">
            <a:avLst/>
          </a:prstGeom>
          <a:noFill/>
        </p:spPr>
      </p:pic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62182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62183" name="Line 7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2186" name="Rectangle 10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sentido de giro de las líneas de campo depende del sentido en que la corriente fluye por el cable.</a:t>
            </a:r>
            <a:endParaRPr lang="es-ES"/>
          </a:p>
        </p:txBody>
      </p:sp>
      <p:pic>
        <p:nvPicPr>
          <p:cNvPr id="562187" name="Picture 11" descr="cable_y_H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213100"/>
            <a:ext cx="2276475" cy="2882900"/>
          </a:xfrm>
          <a:prstGeom prst="rect">
            <a:avLst/>
          </a:prstGeom>
          <a:noFill/>
        </p:spPr>
      </p:pic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5507038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2189" name="Line 13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6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3" grpId="0" animBg="1"/>
      <p:bldP spid="562184" grpId="0"/>
      <p:bldP spid="562186" grpId="0"/>
      <p:bldP spid="562188" grpId="0"/>
      <p:bldP spid="56218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6832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68326" name="Line 6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684213" y="19891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vector campo magnético en cada punto es tangente a las líneas de campo. Vamos a representar el vector campo magnético en un punto de cada una de las tres líneas.</a:t>
            </a:r>
            <a:endParaRPr lang="es-ES"/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8331" name="Line 11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68332" name="Picture 12" descr="cable_y_H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pic>
        <p:nvPicPr>
          <p:cNvPr id="568334" name="Picture 14" descr="cable_y_H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13100"/>
            <a:ext cx="2212975" cy="2901950"/>
          </a:xfrm>
          <a:prstGeom prst="rect">
            <a:avLst/>
          </a:prstGeom>
          <a:noFill/>
        </p:spPr>
      </p:pic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8336" name="Text Box 16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8337" name="Line 17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8338" name="Line 18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nimBg="1"/>
      <p:bldP spid="568327" grpId="0"/>
      <p:bldP spid="568328" grpId="0"/>
      <p:bldP spid="568330" grpId="0"/>
      <p:bldP spid="568331" grpId="0" animBg="1"/>
      <p:bldP spid="568335" grpId="0"/>
      <p:bldP spid="568336" grpId="0"/>
      <p:bldP spid="568337" grpId="0" animBg="1"/>
      <p:bldP spid="56833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7549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75494" name="Line 6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5496" name="Rectangle 8"/>
          <p:cNvSpPr>
            <a:spLocks noChangeArrowheads="1"/>
          </p:cNvSpPr>
          <p:nvPr/>
        </p:nvSpPr>
        <p:spPr bwMode="auto">
          <a:xfrm>
            <a:off x="684213" y="19891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vector campo magnético en cada punto es tangente a las líneas de campo. Vamos a representar el vector campo magnético en un punto de cada una de las tres líneas.</a:t>
            </a:r>
            <a:endParaRPr lang="es-ES"/>
          </a:p>
        </p:txBody>
      </p:sp>
      <p:sp>
        <p:nvSpPr>
          <p:cNvPr id="575497" name="Text Box 9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75499" name="Picture 11" descr="cable_y_H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pic>
        <p:nvPicPr>
          <p:cNvPr id="575500" name="Picture 12" descr="cable_y_H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13100"/>
            <a:ext cx="2212975" cy="2901950"/>
          </a:xfrm>
          <a:prstGeom prst="rect">
            <a:avLst/>
          </a:prstGeom>
          <a:noFill/>
        </p:spPr>
      </p:pic>
      <p:sp>
        <p:nvSpPr>
          <p:cNvPr id="575501" name="Text Box 13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5502" name="Text Box 14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5503" name="Line 15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5504" name="Line 16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5270" name="Line 22"/>
          <p:cNvSpPr>
            <a:spLocks noChangeShapeType="1"/>
          </p:cNvSpPr>
          <p:nvPr/>
        </p:nvSpPr>
        <p:spPr bwMode="auto">
          <a:xfrm flipH="1" flipV="1">
            <a:off x="2411413" y="6165850"/>
            <a:ext cx="158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5271" name="Text Box 23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5273" name="Line 25"/>
          <p:cNvSpPr>
            <a:spLocks noChangeShapeType="1"/>
          </p:cNvSpPr>
          <p:nvPr/>
        </p:nvSpPr>
        <p:spPr bwMode="auto">
          <a:xfrm flipH="1">
            <a:off x="5867400" y="6165850"/>
            <a:ext cx="1588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65268" name="Picture 20" descr="cable_y_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pic>
        <p:nvPicPr>
          <p:cNvPr id="565269" name="Picture 21" descr="cable_y_H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2212975" cy="2901950"/>
          </a:xfrm>
          <a:prstGeom prst="rect">
            <a:avLst/>
          </a:prstGeom>
          <a:noFill/>
        </p:spPr>
      </p:pic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65254" name="Picture 6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65255" name="Line 7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5256" name="Text Box 8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la corriente es mayor, el campo magnético en cada punto será más intenso.</a:t>
            </a:r>
            <a:endParaRPr lang="es-ES"/>
          </a:p>
        </p:txBody>
      </p:sp>
      <p:sp>
        <p:nvSpPr>
          <p:cNvPr id="565260" name="Text Box 12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65263" name="Picture 15" descr="cable_y_H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213100"/>
            <a:ext cx="3168650" cy="2862263"/>
          </a:xfrm>
          <a:prstGeom prst="rect">
            <a:avLst/>
          </a:prstGeom>
          <a:noFill/>
        </p:spPr>
      </p:pic>
      <p:pic>
        <p:nvPicPr>
          <p:cNvPr id="565264" name="Picture 16" descr="cable_y_H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213100"/>
            <a:ext cx="2212975" cy="2900363"/>
          </a:xfrm>
          <a:prstGeom prst="rect">
            <a:avLst/>
          </a:prstGeom>
          <a:noFill/>
        </p:spPr>
      </p:pic>
      <p:sp>
        <p:nvSpPr>
          <p:cNvPr id="565265" name="Text Box 17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5275" name="Line 27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5" grpId="0" animBg="1"/>
      <p:bldP spid="565256" grpId="0"/>
      <p:bldP spid="565258" grpId="0"/>
      <p:bldP spid="565260" grpId="0"/>
      <p:bldP spid="56526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76515" name="Line 3"/>
          <p:cNvSpPr>
            <a:spLocks noChangeShapeType="1"/>
          </p:cNvSpPr>
          <p:nvPr/>
        </p:nvSpPr>
        <p:spPr bwMode="auto">
          <a:xfrm flipH="1" flipV="1">
            <a:off x="2411413" y="6165850"/>
            <a:ext cx="158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6518" name="Line 6"/>
          <p:cNvSpPr>
            <a:spLocks noChangeShapeType="1"/>
          </p:cNvSpPr>
          <p:nvPr/>
        </p:nvSpPr>
        <p:spPr bwMode="auto">
          <a:xfrm flipH="1">
            <a:off x="5867400" y="6165850"/>
            <a:ext cx="1588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76519" name="Picture 7" descr="cable_y_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pic>
        <p:nvPicPr>
          <p:cNvPr id="576520" name="Picture 8" descr="cable_y_H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2212975" cy="2901950"/>
          </a:xfrm>
          <a:prstGeom prst="rect">
            <a:avLst/>
          </a:prstGeom>
          <a:noFill/>
        </p:spPr>
      </p:pic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76523" name="Picture 11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76524" name="Line 12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6526" name="Rectangle 14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la corriente es mayor, el campo magnético en cada punto será más intenso.</a:t>
            </a:r>
            <a:endParaRPr lang="es-ES"/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76529" name="Picture 17" descr="cable_y_H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213100"/>
            <a:ext cx="3168650" cy="2862263"/>
          </a:xfrm>
          <a:prstGeom prst="rect">
            <a:avLst/>
          </a:prstGeom>
          <a:noFill/>
        </p:spPr>
      </p:pic>
      <p:pic>
        <p:nvPicPr>
          <p:cNvPr id="576530" name="Picture 18" descr="cable_y_H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213100"/>
            <a:ext cx="2212975" cy="2900363"/>
          </a:xfrm>
          <a:prstGeom prst="rect">
            <a:avLst/>
          </a:prstGeom>
          <a:noFill/>
        </p:spPr>
      </p:pic>
      <p:sp>
        <p:nvSpPr>
          <p:cNvPr id="576531" name="Text Box 19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6533" name="Line 21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6534" name="Line 22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6303" name="Text Box 31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6304" name="Text Box 32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pic>
        <p:nvPicPr>
          <p:cNvPr id="566306" name="Picture 34" descr="cable_y_H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3168650" cy="2862263"/>
          </a:xfrm>
          <a:prstGeom prst="rect">
            <a:avLst/>
          </a:prstGeom>
          <a:noFill/>
        </p:spPr>
      </p:pic>
      <p:pic>
        <p:nvPicPr>
          <p:cNvPr id="566307" name="Picture 35" descr="cable_y_H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2212975" cy="2900363"/>
          </a:xfrm>
          <a:prstGeom prst="rect">
            <a:avLst/>
          </a:prstGeom>
          <a:noFill/>
        </p:spPr>
      </p:pic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566277" name="Picture 5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66278" name="Line 6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6285" name="Rectangle 13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si la corriente es menor, el campo magnético en cada punto será menos intenso.</a:t>
            </a:r>
            <a:endParaRPr lang="es-ES"/>
          </a:p>
        </p:txBody>
      </p:sp>
      <p:pic>
        <p:nvPicPr>
          <p:cNvPr id="566286" name="Picture 14" descr="cable_y_H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pic>
        <p:nvPicPr>
          <p:cNvPr id="566287" name="Picture 15" descr="cable_y_H_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213100"/>
            <a:ext cx="2212975" cy="2900363"/>
          </a:xfrm>
          <a:prstGeom prst="rect">
            <a:avLst/>
          </a:prstGeom>
          <a:noFill/>
        </p:spPr>
      </p:pic>
      <p:sp>
        <p:nvSpPr>
          <p:cNvPr id="566288" name="Text Box 16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6289" name="Text Box 17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66310" name="Line 38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6311" name="Line 39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6312" name="Line 40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6313" name="Line 41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66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66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8" grpId="0" animBg="1"/>
      <p:bldP spid="566279" grpId="0"/>
      <p:bldP spid="566282" grpId="0"/>
      <p:bldP spid="566283" grpId="0" animBg="1"/>
      <p:bldP spid="566285" grpId="0"/>
      <p:bldP spid="566310" grpId="0" animBg="1"/>
      <p:bldP spid="566311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21571" name="Picture 3" descr="cable_y_H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213100"/>
            <a:ext cx="2212975" cy="2900363"/>
          </a:xfrm>
          <a:prstGeom prst="rect">
            <a:avLst/>
          </a:prstGeom>
          <a:noFill/>
        </p:spPr>
      </p:pic>
      <p:pic>
        <p:nvPicPr>
          <p:cNvPr id="621572" name="Picture 4" descr="cable_y_H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3168650" cy="2863850"/>
          </a:xfrm>
          <a:prstGeom prst="rect">
            <a:avLst/>
          </a:prstGeom>
          <a:noFill/>
        </p:spPr>
      </p:pic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212407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5508625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1577" name="Picture 9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21578" name="Line 10"/>
          <p:cNvSpPr>
            <a:spLocks noChangeShapeType="1"/>
          </p:cNvSpPr>
          <p:nvPr/>
        </p:nvSpPr>
        <p:spPr bwMode="auto">
          <a:xfrm flipH="1" flipV="1">
            <a:off x="2411413" y="6165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 flipH="1">
            <a:off x="5867400" y="6165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1580" name="Rectangle 12"/>
          <p:cNvSpPr>
            <a:spLocks noChangeArrowheads="1"/>
          </p:cNvSpPr>
          <p:nvPr/>
        </p:nvSpPr>
        <p:spPr bwMode="auto">
          <a:xfrm>
            <a:off x="684213" y="19891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si la corriente es menor, el campo magnético en cada punto será menos intenso.</a:t>
            </a:r>
            <a:endParaRPr lang="es-ES"/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3563938" y="3502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932363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>
            <a:off x="3635375" y="35020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5003800" y="5734050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1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/>
      <p:bldP spid="621574" grpId="0"/>
      <p:bldP spid="621578" grpId="0" animBg="1"/>
      <p:bldP spid="621579" grpId="0" animBg="1"/>
      <p:bldP spid="621580" grpId="0"/>
      <p:bldP spid="621581" grpId="0"/>
      <p:bldP spid="621582" grpId="0"/>
      <p:bldP spid="621583" grpId="0" animBg="1"/>
      <p:bldP spid="62158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464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2771775" y="20605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Si nos centramos en ver que pasa en el plano perpendicular al cable en su punto medio.</a:t>
            </a:r>
          </a:p>
        </p:txBody>
      </p:sp>
      <p:pic>
        <p:nvPicPr>
          <p:cNvPr id="624647" name="Picture 7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4648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49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50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51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4652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53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4655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56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4658" name="Line 18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8" grpId="0" animBg="1"/>
      <p:bldP spid="624649" grpId="0" animBg="1"/>
      <p:bldP spid="624650" grpId="0" animBg="1"/>
      <p:bldP spid="624651" grpId="0" animBg="1"/>
      <p:bldP spid="624652" grpId="0" animBg="1"/>
      <p:bldP spid="624653" grpId="0" animBg="1"/>
      <p:bldP spid="624655" grpId="0" animBg="1"/>
      <p:bldP spid="624656" grpId="0" animBg="1"/>
      <p:bldP spid="624657" grpId="0"/>
      <p:bldP spid="6246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3132138" y="1412875"/>
            <a:ext cx="22320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014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566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25670" name="Text Box 6"/>
          <p:cNvSpPr txBox="1">
            <a:spLocks noChangeArrowheads="1"/>
          </p:cNvSpPr>
          <p:nvPr/>
        </p:nvSpPr>
        <p:spPr bwMode="auto">
          <a:xfrm>
            <a:off x="2771775" y="20605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Si nos centramos en ver que pasa en el plano perpendicular al cable en su punto medio.</a:t>
            </a:r>
          </a:p>
        </p:txBody>
      </p:sp>
      <p:pic>
        <p:nvPicPr>
          <p:cNvPr id="625671" name="Picture 7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73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74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75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77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56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5679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80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5681" name="Text Box 17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5682" name="Line 18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5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0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669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26694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6695" name="Line 7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697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698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699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701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670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6703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704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705" name="Text Box 17"/>
          <p:cNvSpPr txBox="1">
            <a:spLocks noChangeArrowheads="1"/>
          </p:cNvSpPr>
          <p:nvPr/>
        </p:nvSpPr>
        <p:spPr bwMode="auto">
          <a:xfrm>
            <a:off x="2771775" y="20605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Ya sabemos que los vectores de campo magnético están contenidos en dicho plano,</a:t>
            </a:r>
          </a:p>
        </p:txBody>
      </p:sp>
      <p:sp>
        <p:nvSpPr>
          <p:cNvPr id="626706" name="Line 18"/>
          <p:cNvSpPr>
            <a:spLocks noChangeShapeType="1"/>
          </p:cNvSpPr>
          <p:nvPr/>
        </p:nvSpPr>
        <p:spPr bwMode="auto">
          <a:xfrm flipH="1">
            <a:off x="2484438" y="2781300"/>
            <a:ext cx="935037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6709" name="Text Box 21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6710" name="Line 22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5" grpId="0" animBg="1"/>
      <p:bldP spid="626705" grpId="0"/>
      <p:bldP spid="626706" grpId="0" animBg="1"/>
      <p:bldP spid="626707" grpId="0"/>
      <p:bldP spid="62670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771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27718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7719" name="Line 7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0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3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5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77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7727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29" name="Text Box 17"/>
          <p:cNvSpPr txBox="1">
            <a:spLocks noChangeArrowheads="1"/>
          </p:cNvSpPr>
          <p:nvPr/>
        </p:nvSpPr>
        <p:spPr bwMode="auto">
          <a:xfrm>
            <a:off x="2771775" y="20605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Ya sabemos que los vectores de campo magnético están contenidos en dicho plano,</a:t>
            </a:r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 flipH="1">
            <a:off x="2484438" y="2781300"/>
            <a:ext cx="935037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31" name="Text Box 19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7732" name="Line 20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7734" name="Line 22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27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9" grpId="0"/>
      <p:bldP spid="62773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874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28742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8743" name="Line 7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45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46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49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875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8751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52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53" name="Text Box 17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que su intensidad y sentido dependen de la intensidad y sentido de la corriente que circula en cada momento por el cable.</a:t>
            </a:r>
          </a:p>
        </p:txBody>
      </p:sp>
      <p:sp>
        <p:nvSpPr>
          <p:cNvPr id="628754" name="Text Box 18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8755" name="Line 19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8756" name="Text Box 20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8757" name="Line 21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5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2976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29766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29767" name="Line 7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68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71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9772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73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2977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29775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77" name="Text Box 17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que su intensidad y sentido dependen de la intensidad y sentido de la corriente que circula en cada momento por el cable.</a:t>
            </a:r>
          </a:p>
        </p:txBody>
      </p:sp>
      <p:sp>
        <p:nvSpPr>
          <p:cNvPr id="629778" name="Text Box 18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9780" name="Text Box 20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29781" name="Line 21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9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7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078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30790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30791" name="Line 7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792" name="Line 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793" name="Line 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794" name="Line 1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795" name="Oval 1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0796" name="Line 1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797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07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0799" name="Line 1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800" name="Line 1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801" name="Text Box 17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0802" name="Text Box 18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0803" name="Line 19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0804" name="Text Box 20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0805" name="Line 21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01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181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31814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31815" name="Line 7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16" name="Line 8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17" name="Line 9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18" name="Line 10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19" name="Line 11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20" name="Oval 12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1821" name="Line 13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22" name="Freeform 14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182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1824" name="Line 16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25" name="Line 17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26" name="Text Box 18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1827" name="Text Box 19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1828" name="Line 20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29" name="Text Box 21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1830" name="Line 22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1831" name="Line 23"/>
          <p:cNvSpPr>
            <a:spLocks noChangeShapeType="1"/>
          </p:cNvSpPr>
          <p:nvPr/>
        </p:nvSpPr>
        <p:spPr bwMode="auto">
          <a:xfrm>
            <a:off x="1763713" y="5659438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3924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31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5" grpId="0" animBg="1"/>
      <p:bldP spid="631816" grpId="0" animBg="1"/>
      <p:bldP spid="631830" grpId="0" animBg="1"/>
      <p:bldP spid="631831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283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32838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32839" name="Line 7"/>
          <p:cNvSpPr>
            <a:spLocks noChangeShapeType="1"/>
          </p:cNvSpPr>
          <p:nvPr/>
        </p:nvSpPr>
        <p:spPr bwMode="auto">
          <a:xfrm flipH="1">
            <a:off x="1835150" y="4292600"/>
            <a:ext cx="866775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0" name="Line 8"/>
          <p:cNvSpPr>
            <a:spLocks noChangeShapeType="1"/>
          </p:cNvSpPr>
          <p:nvPr/>
        </p:nvSpPr>
        <p:spPr bwMode="auto">
          <a:xfrm flipH="1">
            <a:off x="2700338" y="43640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2" name="Line 10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3" name="Line 11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4" name="Line 12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5" name="Oval 13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47" name="Freeform 15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28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2849" name="Line 17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50" name="Line 18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2852" name="Text Box 20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2853" name="Line 21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54" name="Text Box 22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2855" name="Line 23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2856" name="Line 24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3941 0.01042 " pathEditMode="relative" ptsTypes="AA">
                                      <p:cBhvr>
                                        <p:cTn id="6" dur="30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6667E-6 L 0.03924 0.01041 " pathEditMode="relative" ptsTypes="AA">
                                      <p:cBhvr>
                                        <p:cTn id="11" dur="3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3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9" grpId="0" animBg="1"/>
      <p:bldP spid="632840" grpId="0" animBg="1"/>
      <p:bldP spid="632841" grpId="0" animBg="1"/>
      <p:bldP spid="632855" grpId="0" animBg="1"/>
      <p:bldP spid="63285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386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33862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33863" name="Line 7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4" name="Line 8"/>
          <p:cNvSpPr>
            <a:spLocks noChangeShapeType="1"/>
          </p:cNvSpPr>
          <p:nvPr/>
        </p:nvSpPr>
        <p:spPr bwMode="auto">
          <a:xfrm flipH="1">
            <a:off x="3059113" y="4435475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5" name="Line 9"/>
          <p:cNvSpPr>
            <a:spLocks noChangeShapeType="1"/>
          </p:cNvSpPr>
          <p:nvPr/>
        </p:nvSpPr>
        <p:spPr bwMode="auto">
          <a:xfrm flipH="1">
            <a:off x="2411413" y="436403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6" name="Line 10"/>
          <p:cNvSpPr>
            <a:spLocks noChangeShapeType="1"/>
          </p:cNvSpPr>
          <p:nvPr/>
        </p:nvSpPr>
        <p:spPr bwMode="auto">
          <a:xfrm flipH="1">
            <a:off x="1835150" y="4292600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7" name="Line 11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8" name="Line 12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69" name="Line 13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70" name="Oval 14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72" name="Freeform 16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387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3874" name="Line 18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75" name="Line 19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76" name="Text Box 20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3877" name="Text Box 21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3878" name="Line 22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79" name="Text Box 23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3880" name="Line 24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3881" name="Line 25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66667E-6 L 0.03941 0.01065 " pathEditMode="relative" ptsTypes="AA">
                                      <p:cBhvr>
                                        <p:cTn id="6" dur="30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3941 0.01042 " pathEditMode="relative" ptsTypes="AA">
                                      <p:cBhvr>
                                        <p:cTn id="8" dur="30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59259E-6 L 0.03923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33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3" grpId="0" animBg="1"/>
      <p:bldP spid="633864" grpId="0" animBg="1"/>
      <p:bldP spid="633865" grpId="0" animBg="1"/>
      <p:bldP spid="633866" grpId="0" animBg="1"/>
      <p:bldP spid="633880" grpId="0" animBg="1"/>
      <p:bldP spid="633881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34883" name="Picture 3" descr="j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34884" name="Line 4"/>
          <p:cNvSpPr>
            <a:spLocks noChangeShapeType="1"/>
          </p:cNvSpPr>
          <p:nvPr/>
        </p:nvSpPr>
        <p:spPr bwMode="auto">
          <a:xfrm flipH="1">
            <a:off x="2195513" y="4364038"/>
            <a:ext cx="865187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4887" name="Picture 7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34888" name="Line 8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89" name="Line 9"/>
          <p:cNvSpPr>
            <a:spLocks noChangeShapeType="1"/>
          </p:cNvSpPr>
          <p:nvPr/>
        </p:nvSpPr>
        <p:spPr bwMode="auto">
          <a:xfrm flipH="1">
            <a:off x="3419475" y="45085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 flipH="1">
            <a:off x="2771775" y="44354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2" name="Line 12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3" name="Line 13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4" name="Line 14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5" name="Oval 15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4896" name="Line 16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897" name="Freeform 17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489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4899" name="Line 19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00" name="Line 20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01" name="Text Box 21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4902" name="Text Box 22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4903" name="Line 23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04" name="Text Box 24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4905" name="Line 25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06" name="Line 26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3941 0.01042 " pathEditMode="relative" ptsTypes="AA">
                                      <p:cBhvr>
                                        <p:cTn id="6" dur="3000" fill="hold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3941 0.01064 " pathEditMode="relative" ptsTypes="AA">
                                      <p:cBhvr>
                                        <p:cTn id="8" dur="30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3941 0.01042 " pathEditMode="relative" ptsTypes="AA">
                                      <p:cBhvr>
                                        <p:cTn id="10" dur="3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6667E-6 L 0.03924 0.01041 " pathEditMode="relative" ptsTypes="AA">
                                      <p:cBhvr>
                                        <p:cTn id="15" dur="3000" fill="hold"/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animBg="1"/>
      <p:bldP spid="634888" grpId="0" animBg="1"/>
      <p:bldP spid="634889" grpId="0" animBg="1"/>
      <p:bldP spid="634890" grpId="0" animBg="1"/>
      <p:bldP spid="634891" grpId="0" animBg="1"/>
      <p:bldP spid="6349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1331913" y="3213100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1403350" y="1916113"/>
            <a:ext cx="664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                                                          pero todas ellas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están hechas de materiales que conducen la electricidad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(como el cobre, el aluminio o el acero).</a:t>
            </a:r>
          </a:p>
        </p:txBody>
      </p:sp>
      <p:pic>
        <p:nvPicPr>
          <p:cNvPr id="391173" name="Picture 5" descr="antena_reflector_grande_1_deta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213100"/>
            <a:ext cx="2070100" cy="2735263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91174" name="Picture 6" descr="monop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13100"/>
            <a:ext cx="1816100" cy="2719388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1403350" y="1916113"/>
            <a:ext cx="424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Hay antenas de muy distinta forma, </a:t>
            </a:r>
          </a:p>
        </p:txBody>
      </p:sp>
      <p:pic>
        <p:nvPicPr>
          <p:cNvPr id="391176" name="Picture 8" descr="yag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868863"/>
            <a:ext cx="1944687" cy="1457325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91177" name="Picture 9" descr="parabolica_3_b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213100"/>
            <a:ext cx="1944687" cy="1462088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sp>
        <p:nvSpPr>
          <p:cNvPr id="391179" name="Line 11"/>
          <p:cNvSpPr>
            <a:spLocks noChangeShapeType="1"/>
          </p:cNvSpPr>
          <p:nvPr/>
        </p:nvSpPr>
        <p:spPr bwMode="auto">
          <a:xfrm>
            <a:off x="3132138" y="1412875"/>
            <a:ext cx="22320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1180" name="Picture 12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/>
      <p:bldP spid="391175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35907" name="Picture 3" descr="j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pic>
        <p:nvPicPr>
          <p:cNvPr id="635908" name="Picture 4" descr="jode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20912" cy="2808288"/>
          </a:xfrm>
          <a:prstGeom prst="rect">
            <a:avLst/>
          </a:prstGeom>
          <a:noFill/>
        </p:spPr>
      </p:pic>
      <p:sp>
        <p:nvSpPr>
          <p:cNvPr id="635909" name="Line 5"/>
          <p:cNvSpPr>
            <a:spLocks noChangeShapeType="1"/>
          </p:cNvSpPr>
          <p:nvPr/>
        </p:nvSpPr>
        <p:spPr bwMode="auto">
          <a:xfrm flipH="1">
            <a:off x="2411413" y="436403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 flipH="1">
            <a:off x="2555875" y="4435475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5913" name="Picture 9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2541588" y="415290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 flipH="1">
            <a:off x="3779838" y="45799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16" name="Line 12"/>
          <p:cNvSpPr>
            <a:spLocks noChangeShapeType="1"/>
          </p:cNvSpPr>
          <p:nvPr/>
        </p:nvSpPr>
        <p:spPr bwMode="auto">
          <a:xfrm flipH="1">
            <a:off x="3132138" y="45085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17" name="Line 13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18" name="Freeform 14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591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5920" name="Text Box 16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5922" name="Line 18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5924" name="Line 20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5" name="Line 21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6" name="Line 22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7" name="Line 23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8" name="Line 24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29" name="Line 25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30" name="Line 26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5931" name="Oval 27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L 0.03941 0.01041 " pathEditMode="relative" ptsTypes="AA">
                                      <p:cBhvr>
                                        <p:cTn id="11" dur="3000" fill="hold"/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6 L 0.03941 0.01065 " pathEditMode="relative" ptsTypes="AA">
                                      <p:cBhvr>
                                        <p:cTn id="13" dur="30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3924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3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35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 animBg="1"/>
      <p:bldP spid="635910" grpId="0" animBg="1"/>
      <p:bldP spid="635914" grpId="0"/>
      <p:bldP spid="635915" grpId="0" animBg="1"/>
      <p:bldP spid="635916" grpId="0" animBg="1"/>
      <p:bldP spid="635917" grpId="0" animBg="1"/>
      <p:bldP spid="63592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36931" name="Picture 3" descr="jod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20912" cy="2808288"/>
          </a:xfrm>
          <a:prstGeom prst="rect">
            <a:avLst/>
          </a:prstGeom>
          <a:noFill/>
        </p:spPr>
      </p:pic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6933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6934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36935" name="Line 7"/>
          <p:cNvSpPr>
            <a:spLocks noChangeShapeType="1"/>
          </p:cNvSpPr>
          <p:nvPr/>
        </p:nvSpPr>
        <p:spPr bwMode="auto">
          <a:xfrm flipH="1">
            <a:off x="4140200" y="465137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36" name="Line 8"/>
          <p:cNvSpPr>
            <a:spLocks noChangeShapeType="1"/>
          </p:cNvSpPr>
          <p:nvPr/>
        </p:nvSpPr>
        <p:spPr bwMode="auto">
          <a:xfrm flipH="1">
            <a:off x="2771775" y="44354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37" name="Line 9"/>
          <p:cNvSpPr>
            <a:spLocks noChangeShapeType="1"/>
          </p:cNvSpPr>
          <p:nvPr/>
        </p:nvSpPr>
        <p:spPr bwMode="auto">
          <a:xfrm flipH="1">
            <a:off x="2916238" y="4506913"/>
            <a:ext cx="865187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38" name="Line 10"/>
          <p:cNvSpPr>
            <a:spLocks noChangeShapeType="1"/>
          </p:cNvSpPr>
          <p:nvPr/>
        </p:nvSpPr>
        <p:spPr bwMode="auto">
          <a:xfrm flipH="1">
            <a:off x="3492500" y="457835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39" name="Line 11"/>
          <p:cNvSpPr>
            <a:spLocks noChangeShapeType="1"/>
          </p:cNvSpPr>
          <p:nvPr/>
        </p:nvSpPr>
        <p:spPr bwMode="auto">
          <a:xfrm flipH="1">
            <a:off x="2700338" y="43640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2541588" y="415290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36941" name="Freeform 1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69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6944" name="Text Box 16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6945" name="Line 17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46" name="Text Box 18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6947" name="Line 19"/>
          <p:cNvSpPr>
            <a:spLocks noChangeShapeType="1"/>
          </p:cNvSpPr>
          <p:nvPr/>
        </p:nvSpPr>
        <p:spPr bwMode="auto">
          <a:xfrm rot="10800000"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6948" name="Picture 20" descr="joder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36949" name="Line 21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0" name="Line 22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1" name="Line 23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2" name="Oval 24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6953" name="Line 25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4" name="Line 26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5" name="Line 27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6" name="Line 28"/>
          <p:cNvSpPr>
            <a:spLocks noChangeShapeType="1"/>
          </p:cNvSpPr>
          <p:nvPr/>
        </p:nvSpPr>
        <p:spPr bwMode="auto">
          <a:xfrm rot="10800000" flipH="1">
            <a:off x="2700338" y="41481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6957" name="Text Box 29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6958" name="Line 30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36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36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36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5" grpId="0" animBg="1"/>
      <p:bldP spid="636936" grpId="0" animBg="1"/>
      <p:bldP spid="636937" grpId="0" animBg="1"/>
      <p:bldP spid="636938" grpId="0" animBg="1"/>
      <p:bldP spid="636939" grpId="0" animBg="1"/>
      <p:bldP spid="636940" grpId="0"/>
      <p:bldP spid="636947" grpId="0" animBg="1"/>
      <p:bldP spid="63695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7956" name="Line 4"/>
          <p:cNvSpPr>
            <a:spLocks noChangeShapeType="1"/>
          </p:cNvSpPr>
          <p:nvPr/>
        </p:nvSpPr>
        <p:spPr bwMode="auto">
          <a:xfrm rot="10800000"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7957" name="Picture 5" descr="jod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7960" name="Picture 8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37961" name="Line 9"/>
          <p:cNvSpPr>
            <a:spLocks noChangeShapeType="1"/>
          </p:cNvSpPr>
          <p:nvPr/>
        </p:nvSpPr>
        <p:spPr bwMode="auto">
          <a:xfrm flipH="1">
            <a:off x="4500563" y="47244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2" name="Line 10"/>
          <p:cNvSpPr>
            <a:spLocks noChangeShapeType="1"/>
          </p:cNvSpPr>
          <p:nvPr/>
        </p:nvSpPr>
        <p:spPr bwMode="auto">
          <a:xfrm flipH="1">
            <a:off x="3132138" y="45085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3" name="Line 11"/>
          <p:cNvSpPr>
            <a:spLocks noChangeShapeType="1"/>
          </p:cNvSpPr>
          <p:nvPr/>
        </p:nvSpPr>
        <p:spPr bwMode="auto">
          <a:xfrm flipH="1">
            <a:off x="3275013" y="4579938"/>
            <a:ext cx="866775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4" name="Line 12"/>
          <p:cNvSpPr>
            <a:spLocks noChangeShapeType="1"/>
          </p:cNvSpPr>
          <p:nvPr/>
        </p:nvSpPr>
        <p:spPr bwMode="auto">
          <a:xfrm flipH="1">
            <a:off x="3852863" y="46513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 flipH="1">
            <a:off x="3060700" y="44370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2901950" y="4225925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 rot="10800000" flipH="1">
            <a:off x="2700338" y="41481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8" name="Line 16"/>
          <p:cNvSpPr>
            <a:spLocks noChangeShapeType="1"/>
          </p:cNvSpPr>
          <p:nvPr/>
        </p:nvSpPr>
        <p:spPr bwMode="auto">
          <a:xfrm rot="10800000" flipH="1">
            <a:off x="2700338" y="40036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69" name="Line 17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0" name="Line 18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1" name="Line 19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2" name="Oval 20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7973" name="Line 21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4" name="Freeform 22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7975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7976" name="Line 24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7" name="Line 25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78" name="Text Box 26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7980" name="Line 28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7981" name="Line 29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37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37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1" dur="3000" fill="hold"/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637961" grpId="0" animBg="1"/>
      <p:bldP spid="637962" grpId="0" animBg="1"/>
      <p:bldP spid="637963" grpId="0" animBg="1"/>
      <p:bldP spid="637964" grpId="0" animBg="1"/>
      <p:bldP spid="637965" grpId="0" animBg="1"/>
      <p:bldP spid="637966" grpId="0"/>
      <p:bldP spid="637967" grpId="0" animBg="1"/>
      <p:bldP spid="637968" grpId="0" animBg="1"/>
      <p:bldP spid="637981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38979" name="Picture 3" descr="jod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38982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38983" name="Line 7"/>
          <p:cNvSpPr>
            <a:spLocks noChangeShapeType="1"/>
          </p:cNvSpPr>
          <p:nvPr/>
        </p:nvSpPr>
        <p:spPr bwMode="auto">
          <a:xfrm flipH="1">
            <a:off x="4859338" y="47958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 flipH="1">
            <a:off x="3490913" y="457993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85" name="Line 9"/>
          <p:cNvSpPr>
            <a:spLocks noChangeShapeType="1"/>
          </p:cNvSpPr>
          <p:nvPr/>
        </p:nvSpPr>
        <p:spPr bwMode="auto">
          <a:xfrm flipH="1">
            <a:off x="3635375" y="4651375"/>
            <a:ext cx="865188" cy="361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86" name="Line 10"/>
          <p:cNvSpPr>
            <a:spLocks noChangeShapeType="1"/>
          </p:cNvSpPr>
          <p:nvPr/>
        </p:nvSpPr>
        <p:spPr bwMode="auto">
          <a:xfrm flipH="1">
            <a:off x="4211638" y="472281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87" name="Line 11"/>
          <p:cNvSpPr>
            <a:spLocks noChangeShapeType="1"/>
          </p:cNvSpPr>
          <p:nvPr/>
        </p:nvSpPr>
        <p:spPr bwMode="auto">
          <a:xfrm flipH="1">
            <a:off x="3419475" y="45085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88" name="Text Box 12"/>
          <p:cNvSpPr txBox="1">
            <a:spLocks noChangeArrowheads="1"/>
          </p:cNvSpPr>
          <p:nvPr/>
        </p:nvSpPr>
        <p:spPr bwMode="auto">
          <a:xfrm>
            <a:off x="3260725" y="4297363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38989" name="Line 13"/>
          <p:cNvSpPr>
            <a:spLocks noChangeShapeType="1"/>
          </p:cNvSpPr>
          <p:nvPr/>
        </p:nvSpPr>
        <p:spPr bwMode="auto">
          <a:xfrm rot="10800000" flipH="1">
            <a:off x="3059113" y="4219575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0" name="Line 14"/>
          <p:cNvSpPr>
            <a:spLocks noChangeShapeType="1"/>
          </p:cNvSpPr>
          <p:nvPr/>
        </p:nvSpPr>
        <p:spPr bwMode="auto">
          <a:xfrm rot="10800000" flipH="1">
            <a:off x="2698750" y="40036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1" name="Line 15"/>
          <p:cNvSpPr>
            <a:spLocks noChangeShapeType="1"/>
          </p:cNvSpPr>
          <p:nvPr/>
        </p:nvSpPr>
        <p:spPr bwMode="auto">
          <a:xfrm rot="10800000" flipH="1">
            <a:off x="2700338" y="3932238"/>
            <a:ext cx="8636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2" name="Line 16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3" name="Line 17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4" name="Line 18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5" name="Oval 19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8997" name="Freeform 21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3899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38999" name="Line 23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9000" name="Line 24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9001" name="Text Box 25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39002" name="Text Box 26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9003" name="Line 27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9004" name="Text Box 28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39005" name="Line 29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9006" name="Line 30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9" dur="3000" fill="hold"/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1" dur="3000" fill="hold"/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3" dur="3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5" dur="3000" fill="hold"/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7" dur="30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9" dur="30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21" dur="3000" fill="hold"/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23" dur="30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39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3" grpId="0" animBg="1"/>
      <p:bldP spid="638984" grpId="0" animBg="1"/>
      <p:bldP spid="638985" grpId="0" animBg="1"/>
      <p:bldP spid="638986" grpId="0" animBg="1"/>
      <p:bldP spid="638987" grpId="0" animBg="1"/>
      <p:bldP spid="638988" grpId="0"/>
      <p:bldP spid="638989" grpId="0" animBg="1"/>
      <p:bldP spid="638990" grpId="0" animBg="1"/>
      <p:bldP spid="638991" grpId="0" animBg="1"/>
      <p:bldP spid="639005" grpId="0" animBg="1"/>
      <p:bldP spid="63900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0003" name="Picture 3" descr="jod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0006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0007" name="Line 7"/>
          <p:cNvSpPr>
            <a:spLocks noChangeShapeType="1"/>
          </p:cNvSpPr>
          <p:nvPr/>
        </p:nvSpPr>
        <p:spPr bwMode="auto">
          <a:xfrm flipH="1">
            <a:off x="5219700" y="486727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 flipH="1">
            <a:off x="3851275" y="46513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>
            <a:off x="3997325" y="4722813"/>
            <a:ext cx="863600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0" name="Line 10"/>
          <p:cNvSpPr>
            <a:spLocks noChangeShapeType="1"/>
          </p:cNvSpPr>
          <p:nvPr/>
        </p:nvSpPr>
        <p:spPr bwMode="auto">
          <a:xfrm flipH="1">
            <a:off x="4572000" y="479425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1" name="Line 11"/>
          <p:cNvSpPr>
            <a:spLocks noChangeShapeType="1"/>
          </p:cNvSpPr>
          <p:nvPr/>
        </p:nvSpPr>
        <p:spPr bwMode="auto">
          <a:xfrm flipH="1">
            <a:off x="3779838" y="45799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3621088" y="436880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 rot="10800000" flipH="1">
            <a:off x="3419475" y="429101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 rot="10800000" flipH="1">
            <a:off x="3059113" y="407511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 rot="10800000" flipH="1">
            <a:off x="2700338" y="3930650"/>
            <a:ext cx="865187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 rot="10800000" flipH="1">
            <a:off x="2700338" y="40036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7" name="Line 17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20" name="Oval 20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22" name="Freeform 22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002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0024" name="Line 24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26" name="Text Box 26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0028" name="Line 28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29" name="Text Box 29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0030" name="Line 30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0031" name="Line 31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9" dur="3000" fill="hold"/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1" dur="3000" fill="hold"/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3" dur="3000" fill="hold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5" dur="3000" fill="hold"/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7" dur="3000" fill="hold"/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19" dur="3000" fill="hold"/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21" dur="30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23" dur="3000" fill="hold"/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0.01065 " pathEditMode="relative" ptsTypes="AA">
                                      <p:cBhvr>
                                        <p:cTn id="25" dur="3000" fill="hold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40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7" grpId="0" animBg="1"/>
      <p:bldP spid="640008" grpId="0" animBg="1"/>
      <p:bldP spid="640009" grpId="0" animBg="1"/>
      <p:bldP spid="640010" grpId="0" animBg="1"/>
      <p:bldP spid="640011" grpId="0" animBg="1"/>
      <p:bldP spid="640012" grpId="0"/>
      <p:bldP spid="640013" grpId="0" animBg="1"/>
      <p:bldP spid="640014" grpId="0" animBg="1"/>
      <p:bldP spid="640015" grpId="0" animBg="1"/>
      <p:bldP spid="640016" grpId="0" animBg="1"/>
      <p:bldP spid="640030" grpId="0" animBg="1"/>
      <p:bldP spid="640031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1027" name="Picture 3" descr="jod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1030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1031" name="Line 7"/>
          <p:cNvSpPr>
            <a:spLocks noChangeShapeType="1"/>
          </p:cNvSpPr>
          <p:nvPr/>
        </p:nvSpPr>
        <p:spPr bwMode="auto">
          <a:xfrm flipH="1">
            <a:off x="5580063" y="49403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2" name="Line 8"/>
          <p:cNvSpPr>
            <a:spLocks noChangeShapeType="1"/>
          </p:cNvSpPr>
          <p:nvPr/>
        </p:nvSpPr>
        <p:spPr bwMode="auto">
          <a:xfrm flipH="1">
            <a:off x="4211638" y="47244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3" name="Line 9"/>
          <p:cNvSpPr>
            <a:spLocks noChangeShapeType="1"/>
          </p:cNvSpPr>
          <p:nvPr/>
        </p:nvSpPr>
        <p:spPr bwMode="auto">
          <a:xfrm flipH="1">
            <a:off x="4356100" y="4795838"/>
            <a:ext cx="865188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4" name="Line 10"/>
          <p:cNvSpPr>
            <a:spLocks noChangeShapeType="1"/>
          </p:cNvSpPr>
          <p:nvPr/>
        </p:nvSpPr>
        <p:spPr bwMode="auto">
          <a:xfrm flipH="1">
            <a:off x="4932363" y="48672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5" name="Line 11"/>
          <p:cNvSpPr>
            <a:spLocks noChangeShapeType="1"/>
          </p:cNvSpPr>
          <p:nvPr/>
        </p:nvSpPr>
        <p:spPr bwMode="auto">
          <a:xfrm flipH="1">
            <a:off x="4140200" y="46529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6" name="Text Box 12"/>
          <p:cNvSpPr txBox="1">
            <a:spLocks noChangeArrowheads="1"/>
          </p:cNvSpPr>
          <p:nvPr/>
        </p:nvSpPr>
        <p:spPr bwMode="auto">
          <a:xfrm>
            <a:off x="3981450" y="4441825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1037" name="Line 13"/>
          <p:cNvSpPr>
            <a:spLocks noChangeShapeType="1"/>
          </p:cNvSpPr>
          <p:nvPr/>
        </p:nvSpPr>
        <p:spPr bwMode="auto">
          <a:xfrm rot="10800000" flipH="1">
            <a:off x="3779838" y="43640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8" name="Line 14"/>
          <p:cNvSpPr>
            <a:spLocks noChangeShapeType="1"/>
          </p:cNvSpPr>
          <p:nvPr/>
        </p:nvSpPr>
        <p:spPr bwMode="auto">
          <a:xfrm rot="10800000" flipH="1">
            <a:off x="3419475" y="414813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39" name="Line 15"/>
          <p:cNvSpPr>
            <a:spLocks noChangeShapeType="1"/>
          </p:cNvSpPr>
          <p:nvPr/>
        </p:nvSpPr>
        <p:spPr bwMode="auto">
          <a:xfrm rot="10800000" flipH="1">
            <a:off x="3060700" y="4005263"/>
            <a:ext cx="8636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0" name="Line 16"/>
          <p:cNvSpPr>
            <a:spLocks noChangeShapeType="1"/>
          </p:cNvSpPr>
          <p:nvPr/>
        </p:nvSpPr>
        <p:spPr bwMode="auto">
          <a:xfrm rot="10800000" flipH="1">
            <a:off x="2701925" y="40036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1" name="Line 17"/>
          <p:cNvSpPr>
            <a:spLocks noChangeShapeType="1"/>
          </p:cNvSpPr>
          <p:nvPr/>
        </p:nvSpPr>
        <p:spPr bwMode="auto">
          <a:xfrm rot="10800000" flipH="1">
            <a:off x="2700338" y="41481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2" name="Line 18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3" name="Line 19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4" name="Line 20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5" name="Oval 21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1046" name="Line 22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47" name="Freeform 23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104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1049" name="Line 25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50" name="Line 26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51" name="Text Box 27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1052" name="Text Box 28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1053" name="Line 29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54" name="Text Box 30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1055" name="Line 31"/>
          <p:cNvSpPr>
            <a:spLocks noChangeShapeType="1"/>
          </p:cNvSpPr>
          <p:nvPr/>
        </p:nvSpPr>
        <p:spPr bwMode="auto">
          <a:xfrm rot="10800000"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1056" name="Line 32"/>
          <p:cNvSpPr>
            <a:spLocks noChangeShapeType="1"/>
          </p:cNvSpPr>
          <p:nvPr/>
        </p:nvSpPr>
        <p:spPr bwMode="auto">
          <a:xfrm rot="10800000"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9" dur="3000" fill="hold"/>
                                        <p:tgtEl>
                                          <p:spTgt spid="64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1" dur="3000" fill="hold"/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3" dur="3000" fill="hold"/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5" dur="3000" fill="hold"/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7" dur="3000" fill="hold"/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9" dur="3000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1" dur="30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3" dur="3000" fill="hold"/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5" dur="3000" fill="hold"/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7" dur="30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4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1" grpId="0" animBg="1"/>
      <p:bldP spid="641032" grpId="0" animBg="1"/>
      <p:bldP spid="641033" grpId="0" animBg="1"/>
      <p:bldP spid="641034" grpId="0" animBg="1"/>
      <p:bldP spid="641035" grpId="0" animBg="1"/>
      <p:bldP spid="641036" grpId="0"/>
      <p:bldP spid="641037" grpId="0" animBg="1"/>
      <p:bldP spid="641038" grpId="0" animBg="1"/>
      <p:bldP spid="641039" grpId="0" animBg="1"/>
      <p:bldP spid="641040" grpId="0" animBg="1"/>
      <p:bldP spid="641041" grpId="0" animBg="1"/>
      <p:bldP spid="641055" grpId="0" animBg="1"/>
      <p:bldP spid="64105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2051" name="Picture 3" descr="jod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20912" cy="2811463"/>
          </a:xfrm>
          <a:prstGeom prst="rect">
            <a:avLst/>
          </a:prstGeom>
          <a:noFill/>
        </p:spPr>
      </p:pic>
      <p:pic>
        <p:nvPicPr>
          <p:cNvPr id="642052" name="Picture 4" descr="jode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9875"/>
          </a:xfrm>
          <a:prstGeom prst="rect">
            <a:avLst/>
          </a:prstGeom>
          <a:noFill/>
        </p:spPr>
      </p:pic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2055" name="Picture 7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2056" name="Line 8"/>
          <p:cNvSpPr>
            <a:spLocks noChangeShapeType="1"/>
          </p:cNvSpPr>
          <p:nvPr/>
        </p:nvSpPr>
        <p:spPr bwMode="auto">
          <a:xfrm flipH="1">
            <a:off x="5940425" y="5011738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 flipH="1">
            <a:off x="4572000" y="479583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58" name="Line 10"/>
          <p:cNvSpPr>
            <a:spLocks noChangeShapeType="1"/>
          </p:cNvSpPr>
          <p:nvPr/>
        </p:nvSpPr>
        <p:spPr bwMode="auto">
          <a:xfrm flipH="1">
            <a:off x="4716463" y="4867275"/>
            <a:ext cx="865187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59" name="Line 11"/>
          <p:cNvSpPr>
            <a:spLocks noChangeShapeType="1"/>
          </p:cNvSpPr>
          <p:nvPr/>
        </p:nvSpPr>
        <p:spPr bwMode="auto">
          <a:xfrm flipH="1">
            <a:off x="5292725" y="4938713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0" name="Line 12"/>
          <p:cNvSpPr>
            <a:spLocks noChangeShapeType="1"/>
          </p:cNvSpPr>
          <p:nvPr/>
        </p:nvSpPr>
        <p:spPr bwMode="auto">
          <a:xfrm flipH="1">
            <a:off x="4500563" y="47244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1" name="Text Box 13"/>
          <p:cNvSpPr txBox="1">
            <a:spLocks noChangeArrowheads="1"/>
          </p:cNvSpPr>
          <p:nvPr/>
        </p:nvSpPr>
        <p:spPr bwMode="auto">
          <a:xfrm>
            <a:off x="4341813" y="4513263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2062" name="Line 14"/>
          <p:cNvSpPr>
            <a:spLocks noChangeShapeType="1"/>
          </p:cNvSpPr>
          <p:nvPr/>
        </p:nvSpPr>
        <p:spPr bwMode="auto">
          <a:xfrm rot="10800000" flipH="1">
            <a:off x="4140200" y="443547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3" name="Line 15"/>
          <p:cNvSpPr>
            <a:spLocks noChangeShapeType="1"/>
          </p:cNvSpPr>
          <p:nvPr/>
        </p:nvSpPr>
        <p:spPr bwMode="auto">
          <a:xfrm rot="10800000" flipH="1">
            <a:off x="3779838" y="42195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4" name="Line 16"/>
          <p:cNvSpPr>
            <a:spLocks noChangeShapeType="1"/>
          </p:cNvSpPr>
          <p:nvPr/>
        </p:nvSpPr>
        <p:spPr bwMode="auto">
          <a:xfrm rot="10800000" flipH="1">
            <a:off x="3421063" y="4075113"/>
            <a:ext cx="86201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5" name="Line 17"/>
          <p:cNvSpPr>
            <a:spLocks noChangeShapeType="1"/>
          </p:cNvSpPr>
          <p:nvPr/>
        </p:nvSpPr>
        <p:spPr bwMode="auto">
          <a:xfrm rot="10800000" flipH="1">
            <a:off x="3062288" y="407511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6" name="Line 18"/>
          <p:cNvSpPr>
            <a:spLocks noChangeShapeType="1"/>
          </p:cNvSpPr>
          <p:nvPr/>
        </p:nvSpPr>
        <p:spPr bwMode="auto">
          <a:xfrm rot="10800000" flipH="1">
            <a:off x="2700338" y="41481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7" name="Text Box 19"/>
          <p:cNvSpPr txBox="1">
            <a:spLocks noChangeArrowheads="1"/>
          </p:cNvSpPr>
          <p:nvPr/>
        </p:nvSpPr>
        <p:spPr bwMode="auto">
          <a:xfrm>
            <a:off x="2541588" y="415290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2068" name="Line 20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69" name="Line 21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70" name="Line 22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71" name="Oval 23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2072" name="Line 24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73" name="Freeform 25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207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2075" name="Line 27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76" name="Line 28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77" name="Text Box 29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2078" name="Text Box 30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2079" name="Line 31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2080" name="Text Box 32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2081" name="Line 33"/>
          <p:cNvSpPr>
            <a:spLocks noChangeShapeType="1"/>
          </p:cNvSpPr>
          <p:nvPr/>
        </p:nvSpPr>
        <p:spPr bwMode="auto">
          <a:xfrm rot="10800000"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4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4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1" dur="3000" fill="hold"/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3" dur="30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5" dur="3000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7" dur="30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9" dur="3000" fill="hold"/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4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4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6" grpId="0" animBg="1"/>
      <p:bldP spid="642057" grpId="0" animBg="1"/>
      <p:bldP spid="642058" grpId="0" animBg="1"/>
      <p:bldP spid="642059" grpId="0" animBg="1"/>
      <p:bldP spid="642060" grpId="0" animBg="1"/>
      <p:bldP spid="642061" grpId="0"/>
      <p:bldP spid="642062" grpId="0" animBg="1"/>
      <p:bldP spid="642063" grpId="0" animBg="1"/>
      <p:bldP spid="642064" grpId="0" animBg="1"/>
      <p:bldP spid="642065" grpId="0" animBg="1"/>
      <p:bldP spid="642066" grpId="0" animBg="1"/>
      <p:bldP spid="642067" grpId="0"/>
      <p:bldP spid="642081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3075" name="Picture 3" descr="j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pic>
        <p:nvPicPr>
          <p:cNvPr id="643076" name="Picture 4" descr="jode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20912" cy="2808288"/>
          </a:xfrm>
          <a:prstGeom prst="rect">
            <a:avLst/>
          </a:prstGeom>
          <a:noFill/>
        </p:spPr>
      </p:pic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3079" name="Picture 7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3080" name="Line 8"/>
          <p:cNvSpPr>
            <a:spLocks noChangeShapeType="1"/>
          </p:cNvSpPr>
          <p:nvPr/>
        </p:nvSpPr>
        <p:spPr bwMode="auto">
          <a:xfrm flipH="1">
            <a:off x="6297613" y="5084763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1" name="Line 9"/>
          <p:cNvSpPr>
            <a:spLocks noChangeShapeType="1"/>
          </p:cNvSpPr>
          <p:nvPr/>
        </p:nvSpPr>
        <p:spPr bwMode="auto">
          <a:xfrm flipH="1">
            <a:off x="4929188" y="486886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2" name="Line 10"/>
          <p:cNvSpPr>
            <a:spLocks noChangeShapeType="1"/>
          </p:cNvSpPr>
          <p:nvPr/>
        </p:nvSpPr>
        <p:spPr bwMode="auto">
          <a:xfrm flipH="1">
            <a:off x="5072063" y="4940300"/>
            <a:ext cx="86677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3" name="Line 11"/>
          <p:cNvSpPr>
            <a:spLocks noChangeShapeType="1"/>
          </p:cNvSpPr>
          <p:nvPr/>
        </p:nvSpPr>
        <p:spPr bwMode="auto">
          <a:xfrm flipH="1">
            <a:off x="5649913" y="501173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4" name="Line 12"/>
          <p:cNvSpPr>
            <a:spLocks noChangeShapeType="1"/>
          </p:cNvSpPr>
          <p:nvPr/>
        </p:nvSpPr>
        <p:spPr bwMode="auto">
          <a:xfrm flipH="1">
            <a:off x="4857750" y="479742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5" name="Text Box 13"/>
          <p:cNvSpPr txBox="1">
            <a:spLocks noChangeArrowheads="1"/>
          </p:cNvSpPr>
          <p:nvPr/>
        </p:nvSpPr>
        <p:spPr bwMode="auto">
          <a:xfrm>
            <a:off x="4699000" y="4586288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3086" name="Line 14"/>
          <p:cNvSpPr>
            <a:spLocks noChangeShapeType="1"/>
          </p:cNvSpPr>
          <p:nvPr/>
        </p:nvSpPr>
        <p:spPr bwMode="auto">
          <a:xfrm rot="10800000" flipH="1">
            <a:off x="4497388" y="45085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 rot="10800000" flipH="1">
            <a:off x="4137025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8" name="Line 16"/>
          <p:cNvSpPr>
            <a:spLocks noChangeShapeType="1"/>
          </p:cNvSpPr>
          <p:nvPr/>
        </p:nvSpPr>
        <p:spPr bwMode="auto">
          <a:xfrm rot="10800000" flipH="1">
            <a:off x="3778250" y="4148138"/>
            <a:ext cx="862013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 rot="10800000" flipH="1">
            <a:off x="3419475" y="414813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0" name="Line 18"/>
          <p:cNvSpPr>
            <a:spLocks noChangeShapeType="1"/>
          </p:cNvSpPr>
          <p:nvPr/>
        </p:nvSpPr>
        <p:spPr bwMode="auto">
          <a:xfrm rot="10800000" flipH="1">
            <a:off x="3057525" y="42211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2538413" y="415290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3092" name="Line 20"/>
          <p:cNvSpPr>
            <a:spLocks noChangeShapeType="1"/>
          </p:cNvSpPr>
          <p:nvPr/>
        </p:nvSpPr>
        <p:spPr bwMode="auto">
          <a:xfrm flipH="1">
            <a:off x="2339975" y="42926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3" name="Line 21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6" name="Oval 24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3097" name="Line 25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098" name="Freeform 26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309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3100" name="Line 28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101" name="Line 29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102" name="Text Box 30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3103" name="Text Box 31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3104" name="Line 32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3105" name="Text Box 33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3106" name="Line 34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9" dur="3000" fill="hold"/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1" dur="3000" fill="hold"/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3" dur="3000" fill="hold"/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5" dur="3000" fill="hold"/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7" dur="30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19" dur="3000" fill="hold"/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1" dur="30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3" dur="30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5" dur="3000" fill="hold"/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7" dur="3000" fill="hold"/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29" dur="30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1 " pathEditMode="relative" ptsTypes="AA">
                                      <p:cBhvr>
                                        <p:cTn id="31" dur="3000" fill="hold"/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0" grpId="0" animBg="1"/>
      <p:bldP spid="643081" grpId="0" animBg="1"/>
      <p:bldP spid="643082" grpId="0" animBg="1"/>
      <p:bldP spid="643083" grpId="0" animBg="1"/>
      <p:bldP spid="643084" grpId="0" animBg="1"/>
      <p:bldP spid="643085" grpId="0"/>
      <p:bldP spid="643086" grpId="0" animBg="1"/>
      <p:bldP spid="643087" grpId="0" animBg="1"/>
      <p:bldP spid="643088" grpId="0" animBg="1"/>
      <p:bldP spid="643089" grpId="0" animBg="1"/>
      <p:bldP spid="643090" grpId="0" animBg="1"/>
      <p:bldP spid="643091" grpId="0"/>
      <p:bldP spid="643092" grpId="0" animBg="1"/>
      <p:bldP spid="643106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410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44102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44103" name="Line 7"/>
          <p:cNvSpPr>
            <a:spLocks noChangeShapeType="1"/>
          </p:cNvSpPr>
          <p:nvPr/>
        </p:nvSpPr>
        <p:spPr bwMode="auto">
          <a:xfrm flipH="1">
            <a:off x="6659563" y="5154613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04" name="Line 8"/>
          <p:cNvSpPr>
            <a:spLocks noChangeShapeType="1"/>
          </p:cNvSpPr>
          <p:nvPr/>
        </p:nvSpPr>
        <p:spPr bwMode="auto">
          <a:xfrm flipH="1">
            <a:off x="5291138" y="493871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05" name="Line 9"/>
          <p:cNvSpPr>
            <a:spLocks noChangeShapeType="1"/>
          </p:cNvSpPr>
          <p:nvPr/>
        </p:nvSpPr>
        <p:spPr bwMode="auto">
          <a:xfrm flipH="1">
            <a:off x="5435600" y="5010150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06" name="Line 10"/>
          <p:cNvSpPr>
            <a:spLocks noChangeShapeType="1"/>
          </p:cNvSpPr>
          <p:nvPr/>
        </p:nvSpPr>
        <p:spPr bwMode="auto">
          <a:xfrm flipH="1">
            <a:off x="6011863" y="508158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07" name="Line 11"/>
          <p:cNvSpPr>
            <a:spLocks noChangeShapeType="1"/>
          </p:cNvSpPr>
          <p:nvPr/>
        </p:nvSpPr>
        <p:spPr bwMode="auto">
          <a:xfrm flipH="1">
            <a:off x="5219700" y="486727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5060950" y="4656138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4109" name="Line 13"/>
          <p:cNvSpPr>
            <a:spLocks noChangeShapeType="1"/>
          </p:cNvSpPr>
          <p:nvPr/>
        </p:nvSpPr>
        <p:spPr bwMode="auto">
          <a:xfrm rot="10800000" flipH="1">
            <a:off x="4859338" y="457835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 rot="10800000" flipH="1">
            <a:off x="4498975" y="436245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 rot="10800000" flipH="1">
            <a:off x="4140200" y="4219575"/>
            <a:ext cx="8636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 rot="10800000" flipH="1">
            <a:off x="3781425" y="421798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 rot="10800000" flipH="1">
            <a:off x="3419475" y="429101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4" name="Text Box 18"/>
          <p:cNvSpPr txBox="1">
            <a:spLocks noChangeArrowheads="1"/>
          </p:cNvSpPr>
          <p:nvPr/>
        </p:nvSpPr>
        <p:spPr bwMode="auto">
          <a:xfrm>
            <a:off x="2900363" y="4222750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 flipH="1">
            <a:off x="2338388" y="4291013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7" name="Line 21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19" name="Line 23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20" name="Oval 24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4121" name="Line 25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22" name="Freeform 26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4123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4124" name="Line 28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25" name="Line 29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26" name="Text Box 30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4127" name="Text Box 31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4128" name="Line 32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29" name="Text Box 33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4130" name="Line 34"/>
          <p:cNvSpPr>
            <a:spLocks noChangeShapeType="1"/>
          </p:cNvSpPr>
          <p:nvPr/>
        </p:nvSpPr>
        <p:spPr bwMode="auto">
          <a:xfrm flipH="1">
            <a:off x="1762125" y="5659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4131" name="Line 35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4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4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4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4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1" dur="3000" fill="hold"/>
                                        <p:tgtEl>
                                          <p:spTgt spid="64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3" dur="3000" fill="hold"/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5" dur="3000" fill="hold"/>
                                        <p:tgtEl>
                                          <p:spTgt spid="64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7" dur="3000" fill="hold"/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9" dur="3000" fill="hold"/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1" dur="3000" fill="hold"/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3" dur="30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4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3" grpId="0" animBg="1"/>
      <p:bldP spid="644104" grpId="0" animBg="1"/>
      <p:bldP spid="644105" grpId="0" animBg="1"/>
      <p:bldP spid="644106" grpId="0" animBg="1"/>
      <p:bldP spid="644107" grpId="0" animBg="1"/>
      <p:bldP spid="644108" grpId="0"/>
      <p:bldP spid="644109" grpId="0" animBg="1"/>
      <p:bldP spid="644110" grpId="0" animBg="1"/>
      <p:bldP spid="644111" grpId="0" animBg="1"/>
      <p:bldP spid="644112" grpId="0" animBg="1"/>
      <p:bldP spid="644113" grpId="0" animBg="1"/>
      <p:bldP spid="644114" grpId="0"/>
      <p:bldP spid="644115" grpId="0" animBg="1"/>
      <p:bldP spid="644116" grpId="0" animBg="1"/>
      <p:bldP spid="644130" grpId="0" animBg="1"/>
      <p:bldP spid="644131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512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645126" name="Picture 6" descr="j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45127" name="Line 7"/>
          <p:cNvSpPr>
            <a:spLocks noChangeShapeType="1"/>
          </p:cNvSpPr>
          <p:nvPr/>
        </p:nvSpPr>
        <p:spPr bwMode="auto">
          <a:xfrm flipH="1">
            <a:off x="7018338" y="5229225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28" name="Line 8"/>
          <p:cNvSpPr>
            <a:spLocks noChangeShapeType="1"/>
          </p:cNvSpPr>
          <p:nvPr/>
        </p:nvSpPr>
        <p:spPr bwMode="auto">
          <a:xfrm flipH="1">
            <a:off x="5649913" y="501332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29" name="Line 9"/>
          <p:cNvSpPr>
            <a:spLocks noChangeShapeType="1"/>
          </p:cNvSpPr>
          <p:nvPr/>
        </p:nvSpPr>
        <p:spPr bwMode="auto">
          <a:xfrm flipH="1">
            <a:off x="5795963" y="5084763"/>
            <a:ext cx="863600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0" name="Line 10"/>
          <p:cNvSpPr>
            <a:spLocks noChangeShapeType="1"/>
          </p:cNvSpPr>
          <p:nvPr/>
        </p:nvSpPr>
        <p:spPr bwMode="auto">
          <a:xfrm flipH="1">
            <a:off x="6370638" y="51562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1" name="Line 11"/>
          <p:cNvSpPr>
            <a:spLocks noChangeShapeType="1"/>
          </p:cNvSpPr>
          <p:nvPr/>
        </p:nvSpPr>
        <p:spPr bwMode="auto">
          <a:xfrm flipH="1">
            <a:off x="5578475" y="4941888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2" name="Text Box 12"/>
          <p:cNvSpPr txBox="1">
            <a:spLocks noChangeArrowheads="1"/>
          </p:cNvSpPr>
          <p:nvPr/>
        </p:nvSpPr>
        <p:spPr bwMode="auto">
          <a:xfrm>
            <a:off x="5419725" y="4730750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rot="10800000" flipH="1">
            <a:off x="5218113" y="4652963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4" name="Line 14"/>
          <p:cNvSpPr>
            <a:spLocks noChangeShapeType="1"/>
          </p:cNvSpPr>
          <p:nvPr/>
        </p:nvSpPr>
        <p:spPr bwMode="auto">
          <a:xfrm rot="10800000" flipH="1">
            <a:off x="4857750" y="4437063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5" name="Line 15"/>
          <p:cNvSpPr>
            <a:spLocks noChangeShapeType="1"/>
          </p:cNvSpPr>
          <p:nvPr/>
        </p:nvSpPr>
        <p:spPr bwMode="auto">
          <a:xfrm rot="10800000" flipH="1">
            <a:off x="4498975" y="4292600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6" name="Line 16"/>
          <p:cNvSpPr>
            <a:spLocks noChangeShapeType="1"/>
          </p:cNvSpPr>
          <p:nvPr/>
        </p:nvSpPr>
        <p:spPr bwMode="auto">
          <a:xfrm rot="10800000" flipH="1">
            <a:off x="414020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 rot="10800000" flipH="1">
            <a:off x="3778250" y="4365625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38" name="Text Box 18"/>
          <p:cNvSpPr txBox="1">
            <a:spLocks noChangeArrowheads="1"/>
          </p:cNvSpPr>
          <p:nvPr/>
        </p:nvSpPr>
        <p:spPr bwMode="auto">
          <a:xfrm>
            <a:off x="3259138" y="4297363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5139" name="Line 19"/>
          <p:cNvSpPr>
            <a:spLocks noChangeShapeType="1"/>
          </p:cNvSpPr>
          <p:nvPr/>
        </p:nvSpPr>
        <p:spPr bwMode="auto">
          <a:xfrm flipH="1">
            <a:off x="2697163" y="4365625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0" name="Line 20"/>
          <p:cNvSpPr>
            <a:spLocks noChangeShapeType="1"/>
          </p:cNvSpPr>
          <p:nvPr/>
        </p:nvSpPr>
        <p:spPr bwMode="auto">
          <a:xfrm flipH="1">
            <a:off x="2049463" y="429418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1" name="Line 21"/>
          <p:cNvSpPr>
            <a:spLocks noChangeShapeType="1"/>
          </p:cNvSpPr>
          <p:nvPr/>
        </p:nvSpPr>
        <p:spPr bwMode="auto">
          <a:xfrm flipH="1">
            <a:off x="1835150" y="4292600"/>
            <a:ext cx="866775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2" name="Line 22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3" name="Line 23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4" name="Line 24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5" name="Oval 25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146" name="Line 26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47" name="Freeform 27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5148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5149" name="Line 29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50" name="Line 30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51" name="Text Box 31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5152" name="Text Box 32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5153" name="Line 33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54" name="Text Box 34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5155" name="Line 35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56" name="Line 36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4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4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4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1" dur="3000" fill="hold"/>
                                        <p:tgtEl>
                                          <p:spTgt spid="64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3" dur="30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5" dur="30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7" dur="3000" fill="hold"/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9" dur="3000" fill="hold"/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1" dur="30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3" dur="30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5" dur="3000" fill="hold"/>
                                        <p:tgtEl>
                                          <p:spTgt spid="64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4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7" grpId="0" animBg="1"/>
      <p:bldP spid="645128" grpId="0" animBg="1"/>
      <p:bldP spid="645129" grpId="0" animBg="1"/>
      <p:bldP spid="645130" grpId="0" animBg="1"/>
      <p:bldP spid="645131" grpId="0" animBg="1"/>
      <p:bldP spid="645132" grpId="0"/>
      <p:bldP spid="645133" grpId="0" animBg="1"/>
      <p:bldP spid="645134" grpId="0" animBg="1"/>
      <p:bldP spid="645135" grpId="0" animBg="1"/>
      <p:bldP spid="645136" grpId="0" animBg="1"/>
      <p:bldP spid="645137" grpId="0" animBg="1"/>
      <p:bldP spid="645138" grpId="0"/>
      <p:bldP spid="645139" grpId="0" animBg="1"/>
      <p:bldP spid="645140" grpId="0" animBg="1"/>
      <p:bldP spid="645141" grpId="0" animBg="1"/>
      <p:bldP spid="645155" grpId="0" animBg="1"/>
      <p:bldP spid="645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331913" y="3213100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403350" y="1916113"/>
            <a:ext cx="664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                                                          pero todas ellas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están hechas de materiales que conducen la electricidad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(como el cobre, el aluminio o el acero).</a:t>
            </a:r>
          </a:p>
        </p:txBody>
      </p:sp>
      <p:pic>
        <p:nvPicPr>
          <p:cNvPr id="392197" name="Picture 5" descr="antena_reflector_grande_1_deta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213100"/>
            <a:ext cx="2070100" cy="2735263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92198" name="Picture 6" descr="monop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13100"/>
            <a:ext cx="1816100" cy="2719388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1403350" y="1916113"/>
            <a:ext cx="424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Hay antenas de muy distinta forma, </a:t>
            </a:r>
          </a:p>
        </p:txBody>
      </p:sp>
      <p:pic>
        <p:nvPicPr>
          <p:cNvPr id="392200" name="Picture 8" descr="yag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868863"/>
            <a:ext cx="1944687" cy="1457325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92201" name="Picture 9" descr="parabolica_3_b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213100"/>
            <a:ext cx="1944687" cy="1462088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sp>
        <p:nvSpPr>
          <p:cNvPr id="392203" name="Line 11"/>
          <p:cNvSpPr>
            <a:spLocks noChangeShapeType="1"/>
          </p:cNvSpPr>
          <p:nvPr/>
        </p:nvSpPr>
        <p:spPr bwMode="auto">
          <a:xfrm>
            <a:off x="3132138" y="1412875"/>
            <a:ext cx="22320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2204" name="Picture 12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animBg="1"/>
      <p:bldP spid="392196" grpId="0"/>
      <p:bldP spid="392199" grpId="0"/>
      <p:bldP spid="39220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6147" name="Picture 3" descr="j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6150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6151" name="Line 7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2" name="Line 8"/>
          <p:cNvSpPr>
            <a:spLocks noChangeShapeType="1"/>
          </p:cNvSpPr>
          <p:nvPr/>
        </p:nvSpPr>
        <p:spPr bwMode="auto">
          <a:xfrm flipH="1">
            <a:off x="7378700" y="53006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H="1">
            <a:off x="6010275" y="5084763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6156325" y="5156200"/>
            <a:ext cx="863600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5" name="Line 11"/>
          <p:cNvSpPr>
            <a:spLocks noChangeShapeType="1"/>
          </p:cNvSpPr>
          <p:nvPr/>
        </p:nvSpPr>
        <p:spPr bwMode="auto">
          <a:xfrm flipH="1">
            <a:off x="6731000" y="522763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6" name="Line 12"/>
          <p:cNvSpPr>
            <a:spLocks noChangeShapeType="1"/>
          </p:cNvSpPr>
          <p:nvPr/>
        </p:nvSpPr>
        <p:spPr bwMode="auto">
          <a:xfrm flipH="1">
            <a:off x="5938838" y="5013325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5780088" y="4802188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 rot="10800000" flipH="1">
            <a:off x="5578475" y="47244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 rot="10800000" flipH="1">
            <a:off x="5218113" y="45085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 rot="10800000" flipH="1">
            <a:off x="4859338" y="4364038"/>
            <a:ext cx="865187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 rot="10800000" flipH="1">
            <a:off x="4500563" y="4364038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 rot="10800000" flipH="1">
            <a:off x="4138613" y="4437063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3619500" y="4368800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 flipH="1">
            <a:off x="3057525" y="44370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 flipH="1">
            <a:off x="2409825" y="436562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H="1">
            <a:off x="1835150" y="4292600"/>
            <a:ext cx="86677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70" name="Oval 26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72" name="Freeform 28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617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76" name="Text Box 32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6177" name="Text Box 33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79" name="Text Box 35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6181" name="Line 37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9" dur="3000" fill="hold"/>
                                        <p:tgtEl>
                                          <p:spTgt spid="64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1" dur="3000" fill="hold"/>
                                        <p:tgtEl>
                                          <p:spTgt spid="64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5" dur="3000" fill="hold"/>
                                        <p:tgtEl>
                                          <p:spTgt spid="64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7" dur="3000" fill="hold"/>
                                        <p:tgtEl>
                                          <p:spTgt spid="64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19" dur="3000" fill="hold"/>
                                        <p:tgtEl>
                                          <p:spTgt spid="64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1" dur="3000" fill="hold"/>
                                        <p:tgtEl>
                                          <p:spTgt spid="64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3" dur="3000" fill="hold"/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5" dur="3000" fill="hold"/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7" dur="3000" fill="hold"/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29" dur="3000" fill="hold"/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1" dur="3000" fill="hold"/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3" dur="3000" fill="hold"/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5" dur="3000" fill="hold"/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01042 " pathEditMode="relative" ptsTypes="AA">
                                      <p:cBhvr>
                                        <p:cTn id="37" dur="3000" fill="hold"/>
                                        <p:tgtEl>
                                          <p:spTgt spid="64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4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2" grpId="0" animBg="1"/>
      <p:bldP spid="646153" grpId="0" animBg="1"/>
      <p:bldP spid="646154" grpId="0" animBg="1"/>
      <p:bldP spid="646155" grpId="0" animBg="1"/>
      <p:bldP spid="646156" grpId="0" animBg="1"/>
      <p:bldP spid="646157" grpId="0"/>
      <p:bldP spid="646158" grpId="0" animBg="1"/>
      <p:bldP spid="646159" grpId="0" animBg="1"/>
      <p:bldP spid="646160" grpId="0" animBg="1"/>
      <p:bldP spid="646161" grpId="0" animBg="1"/>
      <p:bldP spid="646162" grpId="0" animBg="1"/>
      <p:bldP spid="646163" grpId="0"/>
      <p:bldP spid="646164" grpId="0" animBg="1"/>
      <p:bldP spid="646165" grpId="0" animBg="1"/>
      <p:bldP spid="646166" grpId="0" animBg="1"/>
      <p:bldP spid="646167" grpId="0" animBg="1"/>
      <p:bldP spid="646180" grpId="0" animBg="1"/>
      <p:bldP spid="646181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7171" name="Picture 3" descr="j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219325" cy="2808288"/>
          </a:xfrm>
          <a:prstGeom prst="rect">
            <a:avLst/>
          </a:prstGeom>
          <a:noFill/>
        </p:spPr>
      </p:pic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47174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7175" name="Line 7"/>
          <p:cNvSpPr>
            <a:spLocks noChangeShapeType="1"/>
          </p:cNvSpPr>
          <p:nvPr/>
        </p:nvSpPr>
        <p:spPr bwMode="auto">
          <a:xfrm>
            <a:off x="1763713" y="4076700"/>
            <a:ext cx="6480175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76" name="Line 8"/>
          <p:cNvSpPr>
            <a:spLocks noChangeShapeType="1"/>
          </p:cNvSpPr>
          <p:nvPr/>
        </p:nvSpPr>
        <p:spPr bwMode="auto">
          <a:xfrm flipH="1">
            <a:off x="7739063" y="53721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77" name="Line 9"/>
          <p:cNvSpPr>
            <a:spLocks noChangeShapeType="1"/>
          </p:cNvSpPr>
          <p:nvPr/>
        </p:nvSpPr>
        <p:spPr bwMode="auto">
          <a:xfrm flipH="1">
            <a:off x="6370638" y="5156200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78" name="Line 10"/>
          <p:cNvSpPr>
            <a:spLocks noChangeShapeType="1"/>
          </p:cNvSpPr>
          <p:nvPr/>
        </p:nvSpPr>
        <p:spPr bwMode="auto">
          <a:xfrm flipH="1">
            <a:off x="6516688" y="5227638"/>
            <a:ext cx="863600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79" name="Line 11"/>
          <p:cNvSpPr>
            <a:spLocks noChangeShapeType="1"/>
          </p:cNvSpPr>
          <p:nvPr/>
        </p:nvSpPr>
        <p:spPr bwMode="auto">
          <a:xfrm flipH="1">
            <a:off x="7091363" y="5299075"/>
            <a:ext cx="649287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0" name="Line 12"/>
          <p:cNvSpPr>
            <a:spLocks noChangeShapeType="1"/>
          </p:cNvSpPr>
          <p:nvPr/>
        </p:nvSpPr>
        <p:spPr bwMode="auto">
          <a:xfrm flipH="1">
            <a:off x="6299200" y="5084763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1" name="Text Box 13"/>
          <p:cNvSpPr txBox="1">
            <a:spLocks noChangeArrowheads="1"/>
          </p:cNvSpPr>
          <p:nvPr/>
        </p:nvSpPr>
        <p:spPr bwMode="auto">
          <a:xfrm>
            <a:off x="6140450" y="4873625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7182" name="Line 14"/>
          <p:cNvSpPr>
            <a:spLocks noChangeShapeType="1"/>
          </p:cNvSpPr>
          <p:nvPr/>
        </p:nvSpPr>
        <p:spPr bwMode="auto">
          <a:xfrm rot="10800000" flipH="1">
            <a:off x="5938838" y="4795838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3" name="Line 15"/>
          <p:cNvSpPr>
            <a:spLocks noChangeShapeType="1"/>
          </p:cNvSpPr>
          <p:nvPr/>
        </p:nvSpPr>
        <p:spPr bwMode="auto">
          <a:xfrm rot="10800000" flipH="1">
            <a:off x="5578475" y="4579938"/>
            <a:ext cx="649288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 rot="10800000" flipH="1">
            <a:off x="5219700" y="4435475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5" name="Line 17"/>
          <p:cNvSpPr>
            <a:spLocks noChangeShapeType="1"/>
          </p:cNvSpPr>
          <p:nvPr/>
        </p:nvSpPr>
        <p:spPr bwMode="auto">
          <a:xfrm rot="10800000" flipH="1">
            <a:off x="4860925" y="4435475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6" name="Line 18"/>
          <p:cNvSpPr>
            <a:spLocks noChangeShapeType="1"/>
          </p:cNvSpPr>
          <p:nvPr/>
        </p:nvSpPr>
        <p:spPr bwMode="auto">
          <a:xfrm rot="10800000" flipH="1">
            <a:off x="4498975" y="4508500"/>
            <a:ext cx="360363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7" name="Text Box 19"/>
          <p:cNvSpPr txBox="1">
            <a:spLocks noChangeArrowheads="1"/>
          </p:cNvSpPr>
          <p:nvPr/>
        </p:nvSpPr>
        <p:spPr bwMode="auto">
          <a:xfrm>
            <a:off x="3979863" y="4440238"/>
            <a:ext cx="26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000" b="1">
                <a:solidFill>
                  <a:srgbClr val="0000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47188" name="Line 20"/>
          <p:cNvSpPr>
            <a:spLocks noChangeShapeType="1"/>
          </p:cNvSpPr>
          <p:nvPr/>
        </p:nvSpPr>
        <p:spPr bwMode="auto">
          <a:xfrm flipH="1">
            <a:off x="3417888" y="4508500"/>
            <a:ext cx="360362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89" name="Line 21"/>
          <p:cNvSpPr>
            <a:spLocks noChangeShapeType="1"/>
          </p:cNvSpPr>
          <p:nvPr/>
        </p:nvSpPr>
        <p:spPr bwMode="auto">
          <a:xfrm flipH="1">
            <a:off x="2770188" y="4437063"/>
            <a:ext cx="649287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0" name="Line 22"/>
          <p:cNvSpPr>
            <a:spLocks noChangeShapeType="1"/>
          </p:cNvSpPr>
          <p:nvPr/>
        </p:nvSpPr>
        <p:spPr bwMode="auto">
          <a:xfrm flipH="1">
            <a:off x="2195513" y="4364038"/>
            <a:ext cx="866775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1" name="Line 23"/>
          <p:cNvSpPr>
            <a:spLocks noChangeShapeType="1"/>
          </p:cNvSpPr>
          <p:nvPr/>
        </p:nvSpPr>
        <p:spPr bwMode="auto">
          <a:xfrm flipH="1">
            <a:off x="2051050" y="4292600"/>
            <a:ext cx="6492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2" name="Line 24"/>
          <p:cNvSpPr>
            <a:spLocks noChangeShapeType="1"/>
          </p:cNvSpPr>
          <p:nvPr/>
        </p:nvSpPr>
        <p:spPr bwMode="auto">
          <a:xfrm flipV="1">
            <a:off x="468313" y="3571875"/>
            <a:ext cx="10795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3" name="Line 25"/>
          <p:cNvSpPr>
            <a:spLocks noChangeShapeType="1"/>
          </p:cNvSpPr>
          <p:nvPr/>
        </p:nvSpPr>
        <p:spPr bwMode="auto">
          <a:xfrm flipV="1">
            <a:off x="1979613" y="3284538"/>
            <a:ext cx="360362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4" name="Oval 26"/>
          <p:cNvSpPr>
            <a:spLocks noChangeArrowheads="1"/>
          </p:cNvSpPr>
          <p:nvPr/>
        </p:nvSpPr>
        <p:spPr bwMode="auto">
          <a:xfrm>
            <a:off x="1547813" y="4003675"/>
            <a:ext cx="431800" cy="144463"/>
          </a:xfrm>
          <a:prstGeom prst="ellips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7195" name="Line 27"/>
          <p:cNvSpPr>
            <a:spLocks noChangeShapeType="1"/>
          </p:cNvSpPr>
          <p:nvPr/>
        </p:nvSpPr>
        <p:spPr bwMode="auto">
          <a:xfrm>
            <a:off x="1763713" y="2779713"/>
            <a:ext cx="0" cy="25923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6" name="Freeform 28"/>
          <p:cNvSpPr>
            <a:spLocks/>
          </p:cNvSpPr>
          <p:nvPr/>
        </p:nvSpPr>
        <p:spPr bwMode="auto">
          <a:xfrm>
            <a:off x="7010400" y="4518025"/>
            <a:ext cx="1309688" cy="1708150"/>
          </a:xfrm>
          <a:custGeom>
            <a:avLst/>
            <a:gdLst/>
            <a:ahLst/>
            <a:cxnLst>
              <a:cxn ang="0">
                <a:pos x="0" y="1076"/>
              </a:cxn>
              <a:cxn ang="0">
                <a:pos x="52" y="1052"/>
              </a:cxn>
              <a:cxn ang="0">
                <a:pos x="76" y="1044"/>
              </a:cxn>
              <a:cxn ang="0">
                <a:pos x="172" y="988"/>
              </a:cxn>
              <a:cxn ang="0">
                <a:pos x="268" y="964"/>
              </a:cxn>
              <a:cxn ang="0">
                <a:pos x="348" y="932"/>
              </a:cxn>
              <a:cxn ang="0">
                <a:pos x="416" y="904"/>
              </a:cxn>
              <a:cxn ang="0">
                <a:pos x="468" y="880"/>
              </a:cxn>
              <a:cxn ang="0">
                <a:pos x="504" y="852"/>
              </a:cxn>
              <a:cxn ang="0">
                <a:pos x="532" y="820"/>
              </a:cxn>
              <a:cxn ang="0">
                <a:pos x="556" y="804"/>
              </a:cxn>
              <a:cxn ang="0">
                <a:pos x="632" y="740"/>
              </a:cxn>
              <a:cxn ang="0">
                <a:pos x="696" y="692"/>
              </a:cxn>
              <a:cxn ang="0">
                <a:pos x="740" y="620"/>
              </a:cxn>
              <a:cxn ang="0">
                <a:pos x="760" y="588"/>
              </a:cxn>
              <a:cxn ang="0">
                <a:pos x="768" y="552"/>
              </a:cxn>
              <a:cxn ang="0">
                <a:pos x="800" y="468"/>
              </a:cxn>
              <a:cxn ang="0">
                <a:pos x="820" y="336"/>
              </a:cxn>
              <a:cxn ang="0">
                <a:pos x="800" y="148"/>
              </a:cxn>
              <a:cxn ang="0">
                <a:pos x="776" y="0"/>
              </a:cxn>
            </a:cxnLst>
            <a:rect l="0" t="0" r="r" b="b"/>
            <a:pathLst>
              <a:path w="825" h="1076">
                <a:moveTo>
                  <a:pt x="0" y="1076"/>
                </a:moveTo>
                <a:cubicBezTo>
                  <a:pt x="23" y="1070"/>
                  <a:pt x="31" y="1066"/>
                  <a:pt x="52" y="1052"/>
                </a:cubicBezTo>
                <a:cubicBezTo>
                  <a:pt x="59" y="1047"/>
                  <a:pt x="76" y="1044"/>
                  <a:pt x="76" y="1044"/>
                </a:cubicBezTo>
                <a:cubicBezTo>
                  <a:pt x="91" y="1022"/>
                  <a:pt x="145" y="997"/>
                  <a:pt x="172" y="988"/>
                </a:cubicBezTo>
                <a:cubicBezTo>
                  <a:pt x="194" y="966"/>
                  <a:pt x="238" y="969"/>
                  <a:pt x="268" y="964"/>
                </a:cubicBezTo>
                <a:cubicBezTo>
                  <a:pt x="296" y="960"/>
                  <a:pt x="325" y="947"/>
                  <a:pt x="348" y="932"/>
                </a:cubicBezTo>
                <a:cubicBezTo>
                  <a:pt x="362" y="911"/>
                  <a:pt x="392" y="909"/>
                  <a:pt x="416" y="904"/>
                </a:cubicBezTo>
                <a:cubicBezTo>
                  <a:pt x="438" y="890"/>
                  <a:pt x="447" y="891"/>
                  <a:pt x="468" y="880"/>
                </a:cubicBezTo>
                <a:cubicBezTo>
                  <a:pt x="482" y="873"/>
                  <a:pt x="491" y="861"/>
                  <a:pt x="504" y="852"/>
                </a:cubicBezTo>
                <a:cubicBezTo>
                  <a:pt x="511" y="841"/>
                  <a:pt x="522" y="828"/>
                  <a:pt x="532" y="820"/>
                </a:cubicBezTo>
                <a:cubicBezTo>
                  <a:pt x="539" y="814"/>
                  <a:pt x="556" y="804"/>
                  <a:pt x="556" y="804"/>
                </a:cubicBezTo>
                <a:cubicBezTo>
                  <a:pt x="582" y="765"/>
                  <a:pt x="603" y="769"/>
                  <a:pt x="632" y="740"/>
                </a:cubicBezTo>
                <a:cubicBezTo>
                  <a:pt x="641" y="714"/>
                  <a:pt x="670" y="698"/>
                  <a:pt x="696" y="692"/>
                </a:cubicBezTo>
                <a:cubicBezTo>
                  <a:pt x="701" y="667"/>
                  <a:pt x="719" y="636"/>
                  <a:pt x="740" y="620"/>
                </a:cubicBezTo>
                <a:cubicBezTo>
                  <a:pt x="750" y="591"/>
                  <a:pt x="741" y="601"/>
                  <a:pt x="760" y="588"/>
                </a:cubicBezTo>
                <a:cubicBezTo>
                  <a:pt x="771" y="571"/>
                  <a:pt x="760" y="569"/>
                  <a:pt x="768" y="552"/>
                </a:cubicBezTo>
                <a:cubicBezTo>
                  <a:pt x="781" y="525"/>
                  <a:pt x="794" y="498"/>
                  <a:pt x="800" y="468"/>
                </a:cubicBezTo>
                <a:cubicBezTo>
                  <a:pt x="804" y="423"/>
                  <a:pt x="815" y="381"/>
                  <a:pt x="820" y="336"/>
                </a:cubicBezTo>
                <a:cubicBezTo>
                  <a:pt x="817" y="211"/>
                  <a:pt x="825" y="222"/>
                  <a:pt x="800" y="148"/>
                </a:cubicBezTo>
                <a:cubicBezTo>
                  <a:pt x="798" y="76"/>
                  <a:pt x="816" y="40"/>
                  <a:pt x="776" y="0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7197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435475"/>
            <a:ext cx="215900" cy="215900"/>
          </a:xfrm>
          <a:prstGeom prst="rect">
            <a:avLst/>
          </a:prstGeom>
          <a:noFill/>
        </p:spPr>
      </p:pic>
      <p:sp>
        <p:nvSpPr>
          <p:cNvPr id="647198" name="Line 30"/>
          <p:cNvSpPr>
            <a:spLocks noChangeShapeType="1"/>
          </p:cNvSpPr>
          <p:nvPr/>
        </p:nvSpPr>
        <p:spPr bwMode="auto">
          <a:xfrm>
            <a:off x="468313" y="4940300"/>
            <a:ext cx="6551612" cy="129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199" name="Line 31"/>
          <p:cNvSpPr>
            <a:spLocks noChangeShapeType="1"/>
          </p:cNvSpPr>
          <p:nvPr/>
        </p:nvSpPr>
        <p:spPr bwMode="auto">
          <a:xfrm>
            <a:off x="2339975" y="3284538"/>
            <a:ext cx="5903913" cy="11509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200" name="Text Box 32"/>
          <p:cNvSpPr txBox="1">
            <a:spLocks noChangeArrowheads="1"/>
          </p:cNvSpPr>
          <p:nvPr/>
        </p:nvSpPr>
        <p:spPr bwMode="auto">
          <a:xfrm>
            <a:off x="2771775" y="2060575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Así que cuando la corriente que circula es tipo alterno sinusoidal, el campo magnético resultante es el siguiente:</a:t>
            </a:r>
          </a:p>
        </p:txBody>
      </p:sp>
      <p:sp>
        <p:nvSpPr>
          <p:cNvPr id="647201" name="Text Box 33"/>
          <p:cNvSpPr txBox="1">
            <a:spLocks noChangeArrowheads="1"/>
          </p:cNvSpPr>
          <p:nvPr/>
        </p:nvSpPr>
        <p:spPr bwMode="auto">
          <a:xfrm>
            <a:off x="2339975" y="4867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47202" name="Line 34"/>
          <p:cNvSpPr>
            <a:spLocks noChangeShapeType="1"/>
          </p:cNvSpPr>
          <p:nvPr/>
        </p:nvSpPr>
        <p:spPr bwMode="auto">
          <a:xfrm>
            <a:off x="2411413" y="4867275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7203" name="Text Box 35"/>
          <p:cNvSpPr txBox="1">
            <a:spLocks noChangeArrowheads="1"/>
          </p:cNvSpPr>
          <p:nvPr/>
        </p:nvSpPr>
        <p:spPr bwMode="auto">
          <a:xfrm>
            <a:off x="1403350" y="5659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/>
              <a:t>I</a:t>
            </a:r>
          </a:p>
        </p:txBody>
      </p:sp>
      <p:sp>
        <p:nvSpPr>
          <p:cNvPr id="647205" name="Line 37"/>
          <p:cNvSpPr>
            <a:spLocks noChangeShapeType="1"/>
          </p:cNvSpPr>
          <p:nvPr/>
        </p:nvSpPr>
        <p:spPr bwMode="auto">
          <a:xfrm flipH="1">
            <a:off x="1763713" y="56594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4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4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4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4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4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4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4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4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4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4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4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4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4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4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4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4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4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4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4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4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4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4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64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4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64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 animBg="1"/>
      <p:bldP spid="647176" grpId="0" animBg="1"/>
      <p:bldP spid="647177" grpId="0" animBg="1"/>
      <p:bldP spid="647178" grpId="0" animBg="1"/>
      <p:bldP spid="647179" grpId="0" animBg="1"/>
      <p:bldP spid="647180" grpId="0" animBg="1"/>
      <p:bldP spid="647181" grpId="0"/>
      <p:bldP spid="647182" grpId="0" animBg="1"/>
      <p:bldP spid="647183" grpId="0" animBg="1"/>
      <p:bldP spid="647184" grpId="0" animBg="1"/>
      <p:bldP spid="647185" grpId="0" animBg="1"/>
      <p:bldP spid="647186" grpId="0" animBg="1"/>
      <p:bldP spid="647187" grpId="0"/>
      <p:bldP spid="647188" grpId="0" animBg="1"/>
      <p:bldP spid="647189" grpId="0" animBg="1"/>
      <p:bldP spid="647190" grpId="0" animBg="1"/>
      <p:bldP spid="647191" grpId="0" animBg="1"/>
      <p:bldP spid="647192" grpId="0" animBg="1"/>
      <p:bldP spid="647193" grpId="0" animBg="1"/>
      <p:bldP spid="647194" grpId="0" animBg="1"/>
      <p:bldP spid="647195" grpId="0" animBg="1"/>
      <p:bldP spid="647196" grpId="0" animBg="1"/>
      <p:bldP spid="647198" grpId="0" animBg="1"/>
      <p:bldP spid="647199" grpId="0" animBg="1"/>
      <p:bldP spid="647200" grpId="0"/>
      <p:bldP spid="647201" grpId="0"/>
      <p:bldP spid="647202" grpId="0" animBg="1"/>
      <p:bldP spid="647203" grpId="0"/>
      <p:bldP spid="647205" grpId="0" animBg="1"/>
      <p:bldP spid="647205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4248150" cy="2432050"/>
          </a:xfrm>
          <a:prstGeom prst="rect">
            <a:avLst/>
          </a:prstGeom>
          <a:noFill/>
        </p:spPr>
      </p:pic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8421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 (t)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5076825" y="47244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648198" name="AutoShape 6"/>
          <p:cNvSpPr>
            <a:spLocks noChangeArrowheads="1"/>
          </p:cNvSpPr>
          <p:nvPr/>
        </p:nvSpPr>
        <p:spPr bwMode="auto">
          <a:xfrm>
            <a:off x="5580063" y="45815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8199" name="Picture 7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8201" name="Rectangle 9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Como la corriente eléctrica alterna que hacemos llegar a la antena tipo </a:t>
            </a:r>
            <a:r>
              <a:rPr lang="es-ES" sz="2000">
                <a:solidFill>
                  <a:srgbClr val="993300"/>
                </a:solidFill>
              </a:rPr>
              <a:t>“dipolo” </a:t>
            </a:r>
            <a:r>
              <a:rPr lang="es-ES" sz="2000"/>
              <a:t>sigue exactamente esta variación sinusoidal,</a:t>
            </a:r>
            <a:endParaRPr lang="es-ES" sz="2000">
              <a:solidFill>
                <a:schemeClr val="tx2"/>
              </a:solidFill>
            </a:endParaRPr>
          </a:p>
        </p:txBody>
      </p:sp>
      <p:sp>
        <p:nvSpPr>
          <p:cNvPr id="648202" name="Line 10"/>
          <p:cNvSpPr>
            <a:spLocks noChangeShapeType="1"/>
          </p:cNvSpPr>
          <p:nvPr/>
        </p:nvSpPr>
        <p:spPr bwMode="auto">
          <a:xfrm flipH="1">
            <a:off x="6732588" y="4797425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 flipH="1">
            <a:off x="6732588" y="4868863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8204" name="Picture 12" descr="dipolo_radia_3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648206" name="Rectangle 1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6" grpId="0"/>
      <p:bldP spid="648197" grpId="0"/>
      <p:bldP spid="648198" grpId="0" animBg="1"/>
      <p:bldP spid="648201" grpId="0"/>
      <p:bldP spid="648202" grpId="0" animBg="1"/>
      <p:bldP spid="648203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4248150" cy="2432050"/>
          </a:xfrm>
          <a:prstGeom prst="rect">
            <a:avLst/>
          </a:prstGeom>
          <a:noFill/>
        </p:spPr>
      </p:pic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68421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I (t)</a:t>
            </a: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5076825" y="47244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649222" name="AutoShape 6"/>
          <p:cNvSpPr>
            <a:spLocks noChangeArrowheads="1"/>
          </p:cNvSpPr>
          <p:nvPr/>
        </p:nvSpPr>
        <p:spPr bwMode="auto">
          <a:xfrm>
            <a:off x="5580063" y="45815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49223" name="Picture 7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49224" name="Rectangle 8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684213" y="19161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Como la corriente eléctrica alterna que hacemos llegar a la antena tipo </a:t>
            </a:r>
            <a:r>
              <a:rPr lang="es-ES" sz="2000">
                <a:solidFill>
                  <a:srgbClr val="993300"/>
                </a:solidFill>
              </a:rPr>
              <a:t>“dipolo” </a:t>
            </a:r>
            <a:r>
              <a:rPr lang="es-ES" sz="2000"/>
              <a:t>sigue exactamente esta variación sinusoidal,</a:t>
            </a:r>
            <a:endParaRPr lang="es-ES" sz="2000">
              <a:solidFill>
                <a:schemeClr val="tx2"/>
              </a:solidFill>
            </a:endParaRPr>
          </a:p>
        </p:txBody>
      </p:sp>
      <p:sp>
        <p:nvSpPr>
          <p:cNvPr id="649226" name="Line 10"/>
          <p:cNvSpPr>
            <a:spLocks noChangeShapeType="1"/>
          </p:cNvSpPr>
          <p:nvPr/>
        </p:nvSpPr>
        <p:spPr bwMode="auto">
          <a:xfrm flipH="1">
            <a:off x="6732588" y="4797425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9227" name="Line 11"/>
          <p:cNvSpPr>
            <a:spLocks noChangeShapeType="1"/>
          </p:cNvSpPr>
          <p:nvPr/>
        </p:nvSpPr>
        <p:spPr bwMode="auto">
          <a:xfrm flipH="1">
            <a:off x="6732588" y="4868863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49228" name="Picture 12" descr="dipolo_radia_3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716338"/>
            <a:ext cx="79375" cy="2368550"/>
          </a:xfrm>
          <a:prstGeom prst="rect">
            <a:avLst/>
          </a:prstGeom>
          <a:noFill/>
        </p:spPr>
      </p:pic>
      <p:sp>
        <p:nvSpPr>
          <p:cNvPr id="649230" name="Rectangle 14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4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4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4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4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/>
      <p:bldP spid="649221" grpId="0"/>
      <p:bldP spid="649222" grpId="0" animBg="1"/>
      <p:bldP spid="649225" grpId="0"/>
      <p:bldP spid="649226" grpId="0" animBg="1"/>
      <p:bldP spid="649227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55367" name="Picture 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55374" name="Rectangle 14"/>
          <p:cNvSpPr>
            <a:spLocks noChangeArrowheads="1"/>
          </p:cNvSpPr>
          <p:nvPr/>
        </p:nvSpPr>
        <p:spPr bwMode="auto">
          <a:xfrm>
            <a:off x="684213" y="1916113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resultado es que el campo magnético, en las cercanías del dipolo, es el siguiente:</a:t>
            </a:r>
          </a:p>
        </p:txBody>
      </p:sp>
      <p:pic>
        <p:nvPicPr>
          <p:cNvPr id="655375" name="Picture 15" descr="onda_quieta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221163"/>
            <a:ext cx="4608513" cy="1598612"/>
          </a:xfrm>
          <a:prstGeom prst="rect">
            <a:avLst/>
          </a:prstGeom>
          <a:noFill/>
        </p:spPr>
      </p:pic>
      <p:sp>
        <p:nvSpPr>
          <p:cNvPr id="655376" name="Line 16"/>
          <p:cNvSpPr>
            <a:spLocks noChangeShapeType="1"/>
          </p:cNvSpPr>
          <p:nvPr/>
        </p:nvSpPr>
        <p:spPr bwMode="auto">
          <a:xfrm>
            <a:off x="1042988" y="4221163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55377" name="Picture 17" descr="dipolo_radia_4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95250" cy="2009775"/>
          </a:xfrm>
          <a:prstGeom prst="rect">
            <a:avLst/>
          </a:prstGeom>
          <a:noFill/>
        </p:spPr>
      </p:pic>
      <p:sp>
        <p:nvSpPr>
          <p:cNvPr id="655378" name="Rectangle 18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55379" name="Text Box 19"/>
          <p:cNvSpPr txBox="1">
            <a:spLocks noChangeArrowheads="1"/>
          </p:cNvSpPr>
          <p:nvPr/>
        </p:nvSpPr>
        <p:spPr bwMode="auto">
          <a:xfrm>
            <a:off x="2484438" y="5229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55380" name="Line 20"/>
          <p:cNvSpPr>
            <a:spLocks noChangeShapeType="1"/>
          </p:cNvSpPr>
          <p:nvPr/>
        </p:nvSpPr>
        <p:spPr bwMode="auto">
          <a:xfrm>
            <a:off x="2555875" y="52292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4" grpId="0"/>
      <p:bldP spid="655376" grpId="0" animBg="1"/>
      <p:bldP spid="655379" grpId="0"/>
      <p:bldP spid="655380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56387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684213" y="1916113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resultado es que el campo magnético, en las cercanías del dipolo, es el siguiente:</a:t>
            </a:r>
          </a:p>
        </p:txBody>
      </p:sp>
      <p:pic>
        <p:nvPicPr>
          <p:cNvPr id="656391" name="Picture 7" descr="onda_quieta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221163"/>
            <a:ext cx="4608513" cy="1598612"/>
          </a:xfrm>
          <a:prstGeom prst="rect">
            <a:avLst/>
          </a:prstGeom>
          <a:noFill/>
        </p:spPr>
      </p:pic>
      <p:sp>
        <p:nvSpPr>
          <p:cNvPr id="656392" name="Line 8"/>
          <p:cNvSpPr>
            <a:spLocks noChangeShapeType="1"/>
          </p:cNvSpPr>
          <p:nvPr/>
        </p:nvSpPr>
        <p:spPr bwMode="auto">
          <a:xfrm>
            <a:off x="1042988" y="4221163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56393" name="Picture 9" descr="dipolo_radia_4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95250" cy="2009775"/>
          </a:xfrm>
          <a:prstGeom prst="rect">
            <a:avLst/>
          </a:prstGeom>
          <a:noFill/>
        </p:spPr>
      </p:pic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1187450" y="1125538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56396" name="Text Box 12"/>
          <p:cNvSpPr txBox="1">
            <a:spLocks noChangeArrowheads="1"/>
          </p:cNvSpPr>
          <p:nvPr/>
        </p:nvSpPr>
        <p:spPr bwMode="auto">
          <a:xfrm>
            <a:off x="2484438" y="5229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56397" name="Line 13"/>
          <p:cNvSpPr>
            <a:spLocks noChangeShapeType="1"/>
          </p:cNvSpPr>
          <p:nvPr/>
        </p:nvSpPr>
        <p:spPr bwMode="auto">
          <a:xfrm>
            <a:off x="2555875" y="5229225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0" grpId="0"/>
      <p:bldP spid="656392" grpId="0" animBg="1"/>
      <p:bldP spid="656395" grpId="0"/>
      <p:bldP spid="656396" grpId="0"/>
      <p:bldP spid="656397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57415" name="Picture 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539750" y="1916113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consideramos a la vez los campos eléctrico y magnético creados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por una corriente alterna que llega a una antena tipo </a:t>
            </a:r>
            <a:r>
              <a:rPr lang="es-ES" sz="2000">
                <a:solidFill>
                  <a:srgbClr val="993300"/>
                </a:solidFill>
              </a:rPr>
              <a:t>“dipolo”</a:t>
            </a:r>
            <a:r>
              <a:rPr lang="es-ES" sz="2000">
                <a:solidFill>
                  <a:schemeClr val="tx2"/>
                </a:solidFill>
              </a:rPr>
              <a:t>:</a:t>
            </a:r>
          </a:p>
        </p:txBody>
      </p:sp>
      <p:grpSp>
        <p:nvGrpSpPr>
          <p:cNvPr id="657423" name="Group 15"/>
          <p:cNvGrpSpPr>
            <a:grpSpLocks/>
          </p:cNvGrpSpPr>
          <p:nvPr/>
        </p:nvGrpSpPr>
        <p:grpSpPr bwMode="auto">
          <a:xfrm>
            <a:off x="1835150" y="4581525"/>
            <a:ext cx="4681538" cy="1814513"/>
            <a:chOff x="567" y="2024"/>
            <a:chExt cx="3220" cy="1642"/>
          </a:xfrm>
        </p:grpSpPr>
        <p:pic>
          <p:nvPicPr>
            <p:cNvPr id="657424" name="Picture 16" descr="onda_quieta_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" y="2659"/>
              <a:ext cx="2903" cy="1007"/>
            </a:xfrm>
            <a:prstGeom prst="rect">
              <a:avLst/>
            </a:prstGeom>
            <a:noFill/>
          </p:spPr>
        </p:pic>
        <p:sp>
          <p:nvSpPr>
            <p:cNvPr id="657425" name="Line 17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57426" name="Picture 18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grpSp>
        <p:nvGrpSpPr>
          <p:cNvPr id="657427" name="Group 19"/>
          <p:cNvGrpSpPr>
            <a:grpSpLocks/>
          </p:cNvGrpSpPr>
          <p:nvPr/>
        </p:nvGrpSpPr>
        <p:grpSpPr bwMode="auto">
          <a:xfrm>
            <a:off x="1835150" y="2708275"/>
            <a:ext cx="4897438" cy="1873250"/>
            <a:chOff x="567" y="2024"/>
            <a:chExt cx="3220" cy="1744"/>
          </a:xfrm>
        </p:grpSpPr>
        <p:pic>
          <p:nvPicPr>
            <p:cNvPr id="657428" name="Picture 20" descr="onda_quieta_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" y="2523"/>
              <a:ext cx="2858" cy="1245"/>
            </a:xfrm>
            <a:prstGeom prst="rect">
              <a:avLst/>
            </a:prstGeom>
            <a:noFill/>
          </p:spPr>
        </p:pic>
        <p:sp>
          <p:nvSpPr>
            <p:cNvPr id="657429" name="Line 21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57430" name="Picture 22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sp>
        <p:nvSpPr>
          <p:cNvPr id="657431" name="Rectangle 23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57432" name="Text Box 24"/>
          <p:cNvSpPr txBox="1">
            <a:spLocks noChangeArrowheads="1"/>
          </p:cNvSpPr>
          <p:nvPr/>
        </p:nvSpPr>
        <p:spPr bwMode="auto">
          <a:xfrm>
            <a:off x="3276600" y="60213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57433" name="Line 25"/>
          <p:cNvSpPr>
            <a:spLocks noChangeShapeType="1"/>
          </p:cNvSpPr>
          <p:nvPr/>
        </p:nvSpPr>
        <p:spPr bwMode="auto">
          <a:xfrm>
            <a:off x="3348038" y="6021388"/>
            <a:ext cx="217487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7434" name="Text Box 26"/>
          <p:cNvSpPr txBox="1">
            <a:spLocks noChangeArrowheads="1"/>
          </p:cNvSpPr>
          <p:nvPr/>
        </p:nvSpPr>
        <p:spPr bwMode="auto">
          <a:xfrm>
            <a:off x="3635375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7435" name="Line 27"/>
          <p:cNvSpPr>
            <a:spLocks noChangeShapeType="1"/>
          </p:cNvSpPr>
          <p:nvPr/>
        </p:nvSpPr>
        <p:spPr bwMode="auto">
          <a:xfrm>
            <a:off x="3706813" y="314007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22" grpId="0"/>
      <p:bldP spid="657431" grpId="0"/>
      <p:bldP spid="657432" grpId="0"/>
      <p:bldP spid="657433" grpId="0" animBg="1"/>
      <p:bldP spid="657434" grpId="0"/>
      <p:bldP spid="657435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61507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539750" y="19161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Si consideramos a la vez los campos eléctrico y magnético creados por una corriente alterna que llega a una antena tipo </a:t>
            </a:r>
            <a:r>
              <a:rPr lang="es-ES" sz="2000">
                <a:solidFill>
                  <a:srgbClr val="993300"/>
                </a:solidFill>
              </a:rPr>
              <a:t>“dipolo”</a:t>
            </a:r>
            <a:r>
              <a:rPr lang="es-ES" sz="2000">
                <a:solidFill>
                  <a:schemeClr val="tx2"/>
                </a:solidFill>
              </a:rPr>
              <a:t>:</a:t>
            </a:r>
          </a:p>
        </p:txBody>
      </p:sp>
      <p:grpSp>
        <p:nvGrpSpPr>
          <p:cNvPr id="661510" name="Group 6"/>
          <p:cNvGrpSpPr>
            <a:grpSpLocks/>
          </p:cNvGrpSpPr>
          <p:nvPr/>
        </p:nvGrpSpPr>
        <p:grpSpPr bwMode="auto">
          <a:xfrm>
            <a:off x="1835150" y="4581525"/>
            <a:ext cx="4681538" cy="1814513"/>
            <a:chOff x="567" y="2024"/>
            <a:chExt cx="3220" cy="1642"/>
          </a:xfrm>
        </p:grpSpPr>
        <p:pic>
          <p:nvPicPr>
            <p:cNvPr id="661511" name="Picture 7" descr="onda_quieta_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" y="2659"/>
              <a:ext cx="2903" cy="1007"/>
            </a:xfrm>
            <a:prstGeom prst="rect">
              <a:avLst/>
            </a:prstGeom>
            <a:noFill/>
          </p:spPr>
        </p:pic>
        <p:sp>
          <p:nvSpPr>
            <p:cNvPr id="661512" name="Line 8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61513" name="Picture 9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grpSp>
        <p:nvGrpSpPr>
          <p:cNvPr id="661514" name="Group 10"/>
          <p:cNvGrpSpPr>
            <a:grpSpLocks/>
          </p:cNvGrpSpPr>
          <p:nvPr/>
        </p:nvGrpSpPr>
        <p:grpSpPr bwMode="auto">
          <a:xfrm>
            <a:off x="1835150" y="2708275"/>
            <a:ext cx="4897438" cy="1873250"/>
            <a:chOff x="567" y="2024"/>
            <a:chExt cx="3220" cy="1744"/>
          </a:xfrm>
        </p:grpSpPr>
        <p:pic>
          <p:nvPicPr>
            <p:cNvPr id="661515" name="Picture 11" descr="onda_quieta_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" y="2523"/>
              <a:ext cx="2858" cy="1245"/>
            </a:xfrm>
            <a:prstGeom prst="rect">
              <a:avLst/>
            </a:prstGeom>
            <a:noFill/>
          </p:spPr>
        </p:pic>
        <p:sp>
          <p:nvSpPr>
            <p:cNvPr id="661516" name="Line 12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61517" name="Picture 13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sp>
        <p:nvSpPr>
          <p:cNvPr id="661518" name="Rectangle 14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3276600" y="60213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348038" y="6021388"/>
            <a:ext cx="217487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1521" name="Text Box 17"/>
          <p:cNvSpPr txBox="1">
            <a:spLocks noChangeArrowheads="1"/>
          </p:cNvSpPr>
          <p:nvPr/>
        </p:nvSpPr>
        <p:spPr bwMode="auto">
          <a:xfrm>
            <a:off x="3635375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>
            <a:off x="3706813" y="314007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9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2771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grpSp>
        <p:nvGrpSpPr>
          <p:cNvPr id="672774" name="Group 6"/>
          <p:cNvGrpSpPr>
            <a:grpSpLocks/>
          </p:cNvGrpSpPr>
          <p:nvPr/>
        </p:nvGrpSpPr>
        <p:grpSpPr bwMode="auto">
          <a:xfrm>
            <a:off x="1835150" y="4581525"/>
            <a:ext cx="4681538" cy="1814513"/>
            <a:chOff x="567" y="2024"/>
            <a:chExt cx="3220" cy="1642"/>
          </a:xfrm>
        </p:grpSpPr>
        <p:pic>
          <p:nvPicPr>
            <p:cNvPr id="672775" name="Picture 7" descr="onda_quieta_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" y="2659"/>
              <a:ext cx="2903" cy="1007"/>
            </a:xfrm>
            <a:prstGeom prst="rect">
              <a:avLst/>
            </a:prstGeom>
            <a:noFill/>
          </p:spPr>
        </p:pic>
        <p:sp>
          <p:nvSpPr>
            <p:cNvPr id="672776" name="Line 8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72777" name="Picture 9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grpSp>
        <p:nvGrpSpPr>
          <p:cNvPr id="672778" name="Group 10"/>
          <p:cNvGrpSpPr>
            <a:grpSpLocks/>
          </p:cNvGrpSpPr>
          <p:nvPr/>
        </p:nvGrpSpPr>
        <p:grpSpPr bwMode="auto">
          <a:xfrm>
            <a:off x="1835150" y="2708275"/>
            <a:ext cx="4897438" cy="1873250"/>
            <a:chOff x="567" y="2024"/>
            <a:chExt cx="3220" cy="1744"/>
          </a:xfrm>
        </p:grpSpPr>
        <p:pic>
          <p:nvPicPr>
            <p:cNvPr id="672779" name="Picture 11" descr="onda_quieta_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" y="2523"/>
              <a:ext cx="2858" cy="1245"/>
            </a:xfrm>
            <a:prstGeom prst="rect">
              <a:avLst/>
            </a:prstGeom>
            <a:noFill/>
          </p:spPr>
        </p:pic>
        <p:sp>
          <p:nvSpPr>
            <p:cNvPr id="672780" name="Line 12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72781" name="Picture 13" descr="dipolo_radia_4_bue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sp>
        <p:nvSpPr>
          <p:cNvPr id="672782" name="Rectangle 14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72784" name="Rectangle 16"/>
          <p:cNvSpPr>
            <a:spLocks noChangeArrowheads="1"/>
          </p:cNvSpPr>
          <p:nvPr/>
        </p:nvSpPr>
        <p:spPr bwMode="auto">
          <a:xfrm>
            <a:off x="539750" y="19161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Obtenemos el deseado campo electro-magnético en las proximidades de la antena,</a:t>
            </a: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3276600" y="60213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72786" name="Line 18"/>
          <p:cNvSpPr>
            <a:spLocks noChangeShapeType="1"/>
          </p:cNvSpPr>
          <p:nvPr/>
        </p:nvSpPr>
        <p:spPr bwMode="auto">
          <a:xfrm>
            <a:off x="3348038" y="6021388"/>
            <a:ext cx="217487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2787" name="Text Box 19"/>
          <p:cNvSpPr txBox="1">
            <a:spLocks noChangeArrowheads="1"/>
          </p:cNvSpPr>
          <p:nvPr/>
        </p:nvSpPr>
        <p:spPr bwMode="auto">
          <a:xfrm>
            <a:off x="3635375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72788" name="Line 20"/>
          <p:cNvSpPr>
            <a:spLocks noChangeShapeType="1"/>
          </p:cNvSpPr>
          <p:nvPr/>
        </p:nvSpPr>
        <p:spPr bwMode="auto">
          <a:xfrm>
            <a:off x="3706813" y="314007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4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3807" name="Picture 15" descr="onda_qu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5545138" cy="2957513"/>
          </a:xfrm>
          <a:prstGeom prst="rect">
            <a:avLst/>
          </a:prstGeom>
          <a:noFill/>
        </p:spPr>
      </p:pic>
      <p:sp>
        <p:nvSpPr>
          <p:cNvPr id="673808" name="Line 16"/>
          <p:cNvSpPr>
            <a:spLocks noChangeShapeType="1"/>
          </p:cNvSpPr>
          <p:nvPr/>
        </p:nvSpPr>
        <p:spPr bwMode="auto">
          <a:xfrm>
            <a:off x="1042988" y="4076700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73809" name="Picture 17" descr="dipolo_radia_4_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68638"/>
            <a:ext cx="95250" cy="2009775"/>
          </a:xfrm>
          <a:prstGeom prst="rect">
            <a:avLst/>
          </a:prstGeom>
          <a:noFill/>
        </p:spPr>
      </p:pic>
      <p:pic>
        <p:nvPicPr>
          <p:cNvPr id="673795" name="Picture 3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grpSp>
        <p:nvGrpSpPr>
          <p:cNvPr id="673797" name="Group 5"/>
          <p:cNvGrpSpPr>
            <a:grpSpLocks/>
          </p:cNvGrpSpPr>
          <p:nvPr/>
        </p:nvGrpSpPr>
        <p:grpSpPr bwMode="auto">
          <a:xfrm>
            <a:off x="1835150" y="4581525"/>
            <a:ext cx="4681538" cy="1814513"/>
            <a:chOff x="567" y="2024"/>
            <a:chExt cx="3220" cy="1642"/>
          </a:xfrm>
        </p:grpSpPr>
        <p:pic>
          <p:nvPicPr>
            <p:cNvPr id="673798" name="Picture 6" descr="onda_quieta_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" y="2659"/>
              <a:ext cx="2903" cy="1007"/>
            </a:xfrm>
            <a:prstGeom prst="rect">
              <a:avLst/>
            </a:prstGeom>
            <a:noFill/>
          </p:spPr>
        </p:pic>
        <p:sp>
          <p:nvSpPr>
            <p:cNvPr id="673799" name="Line 7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73800" name="Picture 8" descr="dipolo_radia_4_bue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grpSp>
        <p:nvGrpSpPr>
          <p:cNvPr id="673801" name="Group 9"/>
          <p:cNvGrpSpPr>
            <a:grpSpLocks/>
          </p:cNvGrpSpPr>
          <p:nvPr/>
        </p:nvGrpSpPr>
        <p:grpSpPr bwMode="auto">
          <a:xfrm>
            <a:off x="1835150" y="2708275"/>
            <a:ext cx="4897438" cy="1873250"/>
            <a:chOff x="567" y="2024"/>
            <a:chExt cx="3220" cy="1744"/>
          </a:xfrm>
        </p:grpSpPr>
        <p:pic>
          <p:nvPicPr>
            <p:cNvPr id="673802" name="Picture 10" descr="onda_quieta_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" y="2523"/>
              <a:ext cx="2858" cy="1245"/>
            </a:xfrm>
            <a:prstGeom prst="rect">
              <a:avLst/>
            </a:prstGeom>
            <a:noFill/>
          </p:spPr>
        </p:pic>
        <p:sp>
          <p:nvSpPr>
            <p:cNvPr id="673803" name="Line 11"/>
            <p:cNvSpPr>
              <a:spLocks noChangeShapeType="1"/>
            </p:cNvSpPr>
            <p:nvPr/>
          </p:nvSpPr>
          <p:spPr bwMode="auto">
            <a:xfrm>
              <a:off x="657" y="2659"/>
              <a:ext cx="313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673804" name="Picture 12" descr="dipolo_radia_4_bue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" y="2024"/>
              <a:ext cx="60" cy="1266"/>
            </a:xfrm>
            <a:prstGeom prst="rect">
              <a:avLst/>
            </a:prstGeom>
            <a:noFill/>
          </p:spPr>
        </p:pic>
      </p:grpSp>
      <p:sp>
        <p:nvSpPr>
          <p:cNvPr id="673805" name="Rectangle 13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73806" name="Rectangle 14"/>
          <p:cNvSpPr>
            <a:spLocks noChangeArrowheads="1"/>
          </p:cNvSpPr>
          <p:nvPr/>
        </p:nvSpPr>
        <p:spPr bwMode="auto">
          <a:xfrm>
            <a:off x="539750" y="19161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Obtenemos el deseado campo electro-magnético en las proximidades de la antena,</a:t>
            </a:r>
          </a:p>
        </p:txBody>
      </p:sp>
      <p:sp>
        <p:nvSpPr>
          <p:cNvPr id="673810" name="Text Box 18"/>
          <p:cNvSpPr txBox="1">
            <a:spLocks noChangeArrowheads="1"/>
          </p:cNvSpPr>
          <p:nvPr/>
        </p:nvSpPr>
        <p:spPr bwMode="auto">
          <a:xfrm>
            <a:off x="3635375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73811" name="Line 19"/>
          <p:cNvSpPr>
            <a:spLocks noChangeShapeType="1"/>
          </p:cNvSpPr>
          <p:nvPr/>
        </p:nvSpPr>
        <p:spPr bwMode="auto">
          <a:xfrm>
            <a:off x="3706813" y="3140075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3812" name="Text Box 20"/>
          <p:cNvSpPr txBox="1">
            <a:spLocks noChangeArrowheads="1"/>
          </p:cNvSpPr>
          <p:nvPr/>
        </p:nvSpPr>
        <p:spPr bwMode="auto">
          <a:xfrm>
            <a:off x="3276600" y="60213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73813" name="Line 21"/>
          <p:cNvSpPr>
            <a:spLocks noChangeShapeType="1"/>
          </p:cNvSpPr>
          <p:nvPr/>
        </p:nvSpPr>
        <p:spPr bwMode="auto">
          <a:xfrm>
            <a:off x="3348038" y="6021388"/>
            <a:ext cx="217487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3814" name="Text Box 22"/>
          <p:cNvSpPr txBox="1">
            <a:spLocks noChangeArrowheads="1"/>
          </p:cNvSpPr>
          <p:nvPr/>
        </p:nvSpPr>
        <p:spPr bwMode="auto">
          <a:xfrm>
            <a:off x="2843213" y="3860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73815" name="Line 23"/>
          <p:cNvSpPr>
            <a:spLocks noChangeShapeType="1"/>
          </p:cNvSpPr>
          <p:nvPr/>
        </p:nvSpPr>
        <p:spPr bwMode="auto">
          <a:xfrm>
            <a:off x="2914650" y="38592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3816" name="Text Box 24"/>
          <p:cNvSpPr txBox="1">
            <a:spLocks noChangeArrowheads="1"/>
          </p:cNvSpPr>
          <p:nvPr/>
        </p:nvSpPr>
        <p:spPr bwMode="auto">
          <a:xfrm>
            <a:off x="2411413" y="50847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73817" name="Line 25"/>
          <p:cNvSpPr>
            <a:spLocks noChangeShapeType="1"/>
          </p:cNvSpPr>
          <p:nvPr/>
        </p:nvSpPr>
        <p:spPr bwMode="auto">
          <a:xfrm>
            <a:off x="2482850" y="5084763"/>
            <a:ext cx="217488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63E-6 L -0.10243 0.08403 " pathEditMode="relative" ptsTypes="AA">
                                      <p:cBhvr>
                                        <p:cTn id="12" dur="2000" fill="hold"/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0243 -0.15741 " pathEditMode="relative" ptsTypes="AA">
                                      <p:cBhvr>
                                        <p:cTn id="14" dur="2000" fill="hold"/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7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7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8" grpId="0" animBg="1"/>
      <p:bldP spid="673810" grpId="0"/>
      <p:bldP spid="673811" grpId="0" animBg="1"/>
      <p:bldP spid="673812" grpId="0"/>
      <p:bldP spid="673813" grpId="0" animBg="1"/>
      <p:bldP spid="673814" grpId="0"/>
      <p:bldP spid="673815" grpId="0" animBg="1"/>
      <p:bldP spid="673816" grpId="0"/>
      <p:bldP spid="6738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3222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/>
      <p:bldP spid="393221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60483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660486" name="Picture 6" descr="onda_qu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5545138" cy="2957513"/>
          </a:xfrm>
          <a:prstGeom prst="rect">
            <a:avLst/>
          </a:prstGeom>
          <a:noFill/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539750" y="19161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Obtenemos el deseado campo electro-magnético en las proximidades de la antena,</a:t>
            </a:r>
          </a:p>
        </p:txBody>
      </p:sp>
      <p:sp>
        <p:nvSpPr>
          <p:cNvPr id="660488" name="Line 8"/>
          <p:cNvSpPr>
            <a:spLocks noChangeShapeType="1"/>
          </p:cNvSpPr>
          <p:nvPr/>
        </p:nvSpPr>
        <p:spPr bwMode="auto">
          <a:xfrm>
            <a:off x="1042988" y="4076700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60489" name="Picture 9" descr="dipolo_radia_4_bu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068638"/>
            <a:ext cx="95250" cy="2009775"/>
          </a:xfrm>
          <a:prstGeom prst="rect">
            <a:avLst/>
          </a:prstGeom>
          <a:noFill/>
        </p:spPr>
      </p:pic>
      <p:sp>
        <p:nvSpPr>
          <p:cNvPr id="660490" name="Rectangle 10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60491" name="Text Box 11"/>
          <p:cNvSpPr txBox="1">
            <a:spLocks noChangeArrowheads="1"/>
          </p:cNvSpPr>
          <p:nvPr/>
        </p:nvSpPr>
        <p:spPr bwMode="auto">
          <a:xfrm>
            <a:off x="2411413" y="50847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60492" name="Line 12"/>
          <p:cNvSpPr>
            <a:spLocks noChangeShapeType="1"/>
          </p:cNvSpPr>
          <p:nvPr/>
        </p:nvSpPr>
        <p:spPr bwMode="auto">
          <a:xfrm>
            <a:off x="2482850" y="5084763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0493" name="Text Box 13"/>
          <p:cNvSpPr txBox="1">
            <a:spLocks noChangeArrowheads="1"/>
          </p:cNvSpPr>
          <p:nvPr/>
        </p:nvSpPr>
        <p:spPr bwMode="auto">
          <a:xfrm>
            <a:off x="2843213" y="3860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60494" name="Line 14"/>
          <p:cNvSpPr>
            <a:spLocks noChangeShapeType="1"/>
          </p:cNvSpPr>
          <p:nvPr/>
        </p:nvSpPr>
        <p:spPr bwMode="auto">
          <a:xfrm>
            <a:off x="2914650" y="38592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4827" name="Picture 11" descr="onda_qu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5545138" cy="2957513"/>
          </a:xfrm>
          <a:prstGeom prst="rect">
            <a:avLst/>
          </a:prstGeom>
          <a:noFill/>
        </p:spPr>
      </p:pic>
      <p:pic>
        <p:nvPicPr>
          <p:cNvPr id="674819" name="Picture 3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674821" name="Picture 5" descr="onda_quieta"/>
          <p:cNvPicPr>
            <a:picLocks noChangeAspect="1" noChangeArrowheads="1"/>
          </p:cNvPicPr>
          <p:nvPr/>
        </p:nvPicPr>
        <p:blipFill>
          <a:blip r:embed="rId2" cstate="print"/>
          <a:srcRect r="94818"/>
          <a:stretch>
            <a:fillRect/>
          </a:stretch>
        </p:blipFill>
        <p:spPr bwMode="auto">
          <a:xfrm>
            <a:off x="755650" y="3429000"/>
            <a:ext cx="287338" cy="2957513"/>
          </a:xfrm>
          <a:prstGeom prst="rect">
            <a:avLst/>
          </a:prstGeom>
          <a:noFill/>
        </p:spPr>
      </p:pic>
      <p:sp>
        <p:nvSpPr>
          <p:cNvPr id="674825" name="Rectangle 9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74826" name="Picture 10" descr="wave_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462338"/>
            <a:ext cx="5472113" cy="2917825"/>
          </a:xfrm>
          <a:prstGeom prst="rect">
            <a:avLst/>
          </a:prstGeom>
          <a:noFill/>
        </p:spPr>
      </p:pic>
      <p:pic>
        <p:nvPicPr>
          <p:cNvPr id="674824" name="Picture 8" descr="dipolo_radia_4_bue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95250" cy="2009775"/>
          </a:xfrm>
          <a:prstGeom prst="rect">
            <a:avLst/>
          </a:prstGeom>
          <a:noFill/>
        </p:spPr>
      </p:pic>
      <p:sp>
        <p:nvSpPr>
          <p:cNvPr id="674823" name="Line 7"/>
          <p:cNvSpPr>
            <a:spLocks noChangeShapeType="1"/>
          </p:cNvSpPr>
          <p:nvPr/>
        </p:nvSpPr>
        <p:spPr bwMode="auto">
          <a:xfrm>
            <a:off x="1042988" y="4076700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4822" name="Rectangle 6"/>
          <p:cNvSpPr>
            <a:spLocks noChangeArrowheads="1"/>
          </p:cNvSpPr>
          <p:nvPr/>
        </p:nvSpPr>
        <p:spPr bwMode="auto">
          <a:xfrm>
            <a:off x="2051050" y="2205038"/>
            <a:ext cx="597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que constituye una ONDA ELECTROMAGNÉTICA.</a:t>
            </a:r>
          </a:p>
        </p:txBody>
      </p:sp>
      <p:sp>
        <p:nvSpPr>
          <p:cNvPr id="674829" name="Rectangle 13"/>
          <p:cNvSpPr>
            <a:spLocks noChangeArrowheads="1"/>
          </p:cNvSpPr>
          <p:nvPr/>
        </p:nvSpPr>
        <p:spPr bwMode="auto">
          <a:xfrm>
            <a:off x="539750" y="19161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Obtenemos el deseado campo electro-magnético en las proximidades de la antena,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2411413" y="50847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74831" name="Line 15"/>
          <p:cNvSpPr>
            <a:spLocks noChangeShapeType="1"/>
          </p:cNvSpPr>
          <p:nvPr/>
        </p:nvSpPr>
        <p:spPr bwMode="auto">
          <a:xfrm>
            <a:off x="2482850" y="5084763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2843213" y="3860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74833" name="Line 17"/>
          <p:cNvSpPr>
            <a:spLocks noChangeShapeType="1"/>
          </p:cNvSpPr>
          <p:nvPr/>
        </p:nvSpPr>
        <p:spPr bwMode="auto">
          <a:xfrm>
            <a:off x="2914650" y="38592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7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7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7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7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7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2" grpId="0"/>
      <p:bldP spid="674830" grpId="0"/>
      <p:bldP spid="674831" grpId="0" animBg="1"/>
      <p:bldP spid="674832" grpId="0"/>
      <p:bldP spid="674833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6868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676870" name="Picture 6" descr="onda_quieta"/>
          <p:cNvPicPr>
            <a:picLocks noChangeAspect="1" noChangeArrowheads="1"/>
          </p:cNvPicPr>
          <p:nvPr/>
        </p:nvPicPr>
        <p:blipFill>
          <a:blip r:embed="rId3" cstate="print"/>
          <a:srcRect r="94818"/>
          <a:stretch>
            <a:fillRect/>
          </a:stretch>
        </p:blipFill>
        <p:spPr bwMode="auto">
          <a:xfrm>
            <a:off x="755650" y="3429000"/>
            <a:ext cx="287338" cy="2957513"/>
          </a:xfrm>
          <a:prstGeom prst="rect">
            <a:avLst/>
          </a:prstGeom>
          <a:noFill/>
        </p:spPr>
      </p:pic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2051050" y="2205038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que constituye una ONDA ELECTROMAGNÉTICA.</a:t>
            </a:r>
          </a:p>
        </p:txBody>
      </p:sp>
      <p:sp>
        <p:nvSpPr>
          <p:cNvPr id="676876" name="Rectangle 12"/>
          <p:cNvSpPr>
            <a:spLocks noChangeArrowheads="1"/>
          </p:cNvSpPr>
          <p:nvPr/>
        </p:nvSpPr>
        <p:spPr bwMode="auto">
          <a:xfrm>
            <a:off x="539750" y="19161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Obtenemos el deseado campo electro-magnético en las proximidades de la antena,</a:t>
            </a:r>
          </a:p>
        </p:txBody>
      </p:sp>
      <p:pic>
        <p:nvPicPr>
          <p:cNvPr id="676877" name="Picture 13" descr="wave_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462338"/>
            <a:ext cx="5472113" cy="2917825"/>
          </a:xfrm>
          <a:prstGeom prst="rect">
            <a:avLst/>
          </a:prstGeom>
          <a:noFill/>
        </p:spPr>
      </p:pic>
      <p:pic>
        <p:nvPicPr>
          <p:cNvPr id="676878" name="Picture 14" descr="dipolo_radia_4_bue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95250" cy="2009775"/>
          </a:xfrm>
          <a:prstGeom prst="rect">
            <a:avLst/>
          </a:prstGeom>
          <a:noFill/>
        </p:spPr>
      </p:pic>
      <p:sp>
        <p:nvSpPr>
          <p:cNvPr id="676879" name="Line 15"/>
          <p:cNvSpPr>
            <a:spLocks noChangeShapeType="1"/>
          </p:cNvSpPr>
          <p:nvPr/>
        </p:nvSpPr>
        <p:spPr bwMode="auto">
          <a:xfrm>
            <a:off x="1042988" y="4076700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5" grpId="0"/>
      <p:bldP spid="676876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7891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677893" name="Picture 5" descr="onda_quieta"/>
          <p:cNvPicPr>
            <a:picLocks noChangeAspect="1" noChangeArrowheads="1"/>
          </p:cNvPicPr>
          <p:nvPr/>
        </p:nvPicPr>
        <p:blipFill>
          <a:blip r:embed="rId3" cstate="print"/>
          <a:srcRect r="94818"/>
          <a:stretch>
            <a:fillRect/>
          </a:stretch>
        </p:blipFill>
        <p:spPr bwMode="auto">
          <a:xfrm>
            <a:off x="755650" y="3429000"/>
            <a:ext cx="287338" cy="2957513"/>
          </a:xfrm>
          <a:prstGeom prst="rect">
            <a:avLst/>
          </a:prstGeom>
          <a:noFill/>
        </p:spPr>
      </p:pic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77896" name="Rectangle 8"/>
          <p:cNvSpPr>
            <a:spLocks noChangeArrowheads="1"/>
          </p:cNvSpPr>
          <p:nvPr/>
        </p:nvSpPr>
        <p:spPr bwMode="auto">
          <a:xfrm>
            <a:off x="539750" y="1916113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cuando la onda EM se aleja unos metros de la antena, ya se propaga por ella misma, </a:t>
            </a:r>
          </a:p>
        </p:txBody>
      </p:sp>
      <p:pic>
        <p:nvPicPr>
          <p:cNvPr id="677904" name="Picture 16" descr="wave_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462338"/>
            <a:ext cx="5472113" cy="2917825"/>
          </a:xfrm>
          <a:prstGeom prst="rect">
            <a:avLst/>
          </a:prstGeom>
          <a:noFill/>
        </p:spPr>
      </p:pic>
      <p:pic>
        <p:nvPicPr>
          <p:cNvPr id="677905" name="Picture 17" descr="dipolo_radia_4_bue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95250" cy="2009775"/>
          </a:xfrm>
          <a:prstGeom prst="rect">
            <a:avLst/>
          </a:prstGeom>
          <a:noFill/>
        </p:spPr>
      </p:pic>
      <p:sp>
        <p:nvSpPr>
          <p:cNvPr id="677906" name="Line 18"/>
          <p:cNvSpPr>
            <a:spLocks noChangeShapeType="1"/>
          </p:cNvSpPr>
          <p:nvPr/>
        </p:nvSpPr>
        <p:spPr bwMode="auto">
          <a:xfrm>
            <a:off x="1042988" y="4076700"/>
            <a:ext cx="4968875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7900" name="Line 12"/>
          <p:cNvSpPr>
            <a:spLocks noChangeShapeType="1"/>
          </p:cNvSpPr>
          <p:nvPr/>
        </p:nvSpPr>
        <p:spPr bwMode="auto">
          <a:xfrm>
            <a:off x="1042988" y="4076700"/>
            <a:ext cx="6121400" cy="1944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67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2.59259E-6 L 0.11042 0.0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2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7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7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6" grpId="0"/>
      <p:bldP spid="677906" grpId="0" animBg="1"/>
      <p:bldP spid="677900" grpId="0" animBg="1"/>
      <p:bldP spid="677900" grpId="1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83011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683013" name="Picture 5" descr="onda_quieta"/>
          <p:cNvPicPr>
            <a:picLocks noChangeAspect="1" noChangeArrowheads="1"/>
          </p:cNvPicPr>
          <p:nvPr/>
        </p:nvPicPr>
        <p:blipFill>
          <a:blip r:embed="rId3" cstate="print"/>
          <a:srcRect r="94818"/>
          <a:stretch>
            <a:fillRect/>
          </a:stretch>
        </p:blipFill>
        <p:spPr bwMode="auto">
          <a:xfrm>
            <a:off x="755650" y="3429000"/>
            <a:ext cx="287338" cy="2957513"/>
          </a:xfrm>
          <a:prstGeom prst="rect">
            <a:avLst/>
          </a:prstGeom>
          <a:noFill/>
        </p:spPr>
      </p:pic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sp>
        <p:nvSpPr>
          <p:cNvPr id="683015" name="Rectangle 7"/>
          <p:cNvSpPr>
            <a:spLocks noChangeArrowheads="1"/>
          </p:cNvSpPr>
          <p:nvPr/>
        </p:nvSpPr>
        <p:spPr bwMode="auto">
          <a:xfrm>
            <a:off x="539750" y="1916113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Y cuando la onda EM se aleja unos metros de la antena, ya se propaga por ella misma, </a:t>
            </a:r>
          </a:p>
        </p:txBody>
      </p:sp>
      <p:pic>
        <p:nvPicPr>
          <p:cNvPr id="683016" name="Picture 8" descr="wave_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789363"/>
            <a:ext cx="5472113" cy="2917825"/>
          </a:xfrm>
          <a:prstGeom prst="rect">
            <a:avLst/>
          </a:prstGeom>
          <a:noFill/>
        </p:spPr>
      </p:pic>
      <p:sp>
        <p:nvSpPr>
          <p:cNvPr id="683020" name="Rectangle 12"/>
          <p:cNvSpPr>
            <a:spLocks noChangeArrowheads="1"/>
          </p:cNvSpPr>
          <p:nvPr/>
        </p:nvSpPr>
        <p:spPr bwMode="auto">
          <a:xfrm>
            <a:off x="539750" y="2205038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                                        debido a dos principios del electromagnetismo (a dos de las “leyes de Maxwell”):</a:t>
            </a:r>
          </a:p>
        </p:txBody>
      </p:sp>
      <p:sp>
        <p:nvSpPr>
          <p:cNvPr id="683021" name="Rectangle 13"/>
          <p:cNvSpPr>
            <a:spLocks noChangeArrowheads="1"/>
          </p:cNvSpPr>
          <p:nvPr/>
        </p:nvSpPr>
        <p:spPr bwMode="auto">
          <a:xfrm>
            <a:off x="900113" y="1989138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s-ES" sz="2000">
                <a:solidFill>
                  <a:schemeClr val="tx2"/>
                </a:solidFill>
              </a:rPr>
              <a:t> Un campo eléctrico que varía con el tiempo da lugar a un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campo magnético perpendicular.  </a:t>
            </a:r>
          </a:p>
        </p:txBody>
      </p:sp>
      <p:sp>
        <p:nvSpPr>
          <p:cNvPr id="683022" name="Rectangle 14"/>
          <p:cNvSpPr>
            <a:spLocks noChangeArrowheads="1"/>
          </p:cNvSpPr>
          <p:nvPr/>
        </p:nvSpPr>
        <p:spPr bwMode="auto">
          <a:xfrm>
            <a:off x="900113" y="2997200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s-ES" sz="2000">
                <a:solidFill>
                  <a:schemeClr val="tx2"/>
                </a:solidFill>
              </a:rPr>
              <a:t> Un campo magnético que varía con el tiempo da lugar a un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campo eléctrico perpendicular. </a:t>
            </a:r>
          </a:p>
        </p:txBody>
      </p:sp>
      <p:sp>
        <p:nvSpPr>
          <p:cNvPr id="683023" name="Rectangle 15"/>
          <p:cNvSpPr>
            <a:spLocks noChangeArrowheads="1"/>
          </p:cNvSpPr>
          <p:nvPr/>
        </p:nvSpPr>
        <p:spPr bwMode="auto">
          <a:xfrm>
            <a:off x="4932363" y="23495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(Ley de Ampère generalizada)</a:t>
            </a:r>
          </a:p>
        </p:txBody>
      </p:sp>
      <p:sp>
        <p:nvSpPr>
          <p:cNvPr id="683024" name="Rectangle 16"/>
          <p:cNvSpPr>
            <a:spLocks noChangeArrowheads="1"/>
          </p:cNvSpPr>
          <p:nvPr/>
        </p:nvSpPr>
        <p:spPr bwMode="auto">
          <a:xfrm>
            <a:off x="4716463" y="33575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(Ley de Faraday)</a:t>
            </a:r>
          </a:p>
        </p:txBody>
      </p:sp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6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7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6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5" grpId="0"/>
      <p:bldP spid="683020" grpId="0"/>
      <p:bldP spid="683020" grpId="1"/>
      <p:bldP spid="683021" grpId="0"/>
      <p:bldP spid="683022" grpId="0"/>
      <p:bldP spid="683023" grpId="0"/>
      <p:bldP spid="683024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468313" y="1844675"/>
            <a:ext cx="8064500" cy="4897438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86083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755650" y="1125538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Creación de un </a:t>
            </a:r>
            <a:r>
              <a:rPr lang="es-ES" sz="2000">
                <a:solidFill>
                  <a:srgbClr val="FF00FF"/>
                </a:solidFill>
              </a:rPr>
              <a:t>campo eléctro-magnético</a:t>
            </a:r>
            <a:r>
              <a:rPr lang="es-ES" sz="2000">
                <a:solidFill>
                  <a:schemeClr val="tx2"/>
                </a:solidFill>
              </a:rPr>
              <a:t> variante en el tiempo</a:t>
            </a:r>
          </a:p>
        </p:txBody>
      </p:sp>
      <p:pic>
        <p:nvPicPr>
          <p:cNvPr id="686088" name="Picture 8" descr="wave_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89363"/>
            <a:ext cx="5472113" cy="2917825"/>
          </a:xfrm>
          <a:prstGeom prst="rect">
            <a:avLst/>
          </a:prstGeom>
          <a:noFill/>
        </p:spPr>
      </p:pic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900113" y="1989138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s-ES" sz="2000">
                <a:solidFill>
                  <a:schemeClr val="tx2"/>
                </a:solidFill>
              </a:rPr>
              <a:t> Un campo eléctrico que varía con el tiempo da lugar a un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campo magnético perpendicular.  </a:t>
            </a: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900113" y="2997200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s-ES" sz="2000">
                <a:solidFill>
                  <a:schemeClr val="tx2"/>
                </a:solidFill>
              </a:rPr>
              <a:t> Un campo magnético que varía con el tiempo da lugar a un </a:t>
            </a:r>
          </a:p>
          <a:p>
            <a:pPr algn="l"/>
            <a:r>
              <a:rPr lang="es-ES" sz="2000">
                <a:solidFill>
                  <a:schemeClr val="tx2"/>
                </a:solidFill>
              </a:rPr>
              <a:t>  campo eléctrico perpendicular. </a:t>
            </a:r>
          </a:p>
        </p:txBody>
      </p:sp>
      <p:sp>
        <p:nvSpPr>
          <p:cNvPr id="686092" name="Rectangle 12"/>
          <p:cNvSpPr>
            <a:spLocks noChangeArrowheads="1"/>
          </p:cNvSpPr>
          <p:nvPr/>
        </p:nvSpPr>
        <p:spPr bwMode="auto">
          <a:xfrm>
            <a:off x="4932363" y="23495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(Ley de Ampère generalizada)</a:t>
            </a:r>
          </a:p>
        </p:txBody>
      </p:sp>
      <p:sp>
        <p:nvSpPr>
          <p:cNvPr id="686093" name="Rectangle 13"/>
          <p:cNvSpPr>
            <a:spLocks noChangeArrowheads="1"/>
          </p:cNvSpPr>
          <p:nvPr/>
        </p:nvSpPr>
        <p:spPr bwMode="auto">
          <a:xfrm>
            <a:off x="4716463" y="33575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(Ley de Faraday)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 animBg="1"/>
      <p:bldP spid="686084" grpId="0"/>
      <p:bldP spid="686086" grpId="0"/>
      <p:bldP spid="686090" grpId="0"/>
      <p:bldP spid="686091" grpId="0"/>
      <p:bldP spid="686092" grpId="0"/>
      <p:bldP spid="686093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2" name="Picture 8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755650" y="24209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chemeClr val="tx2"/>
                </a:solidFill>
              </a:rPr>
              <a:t>FIN</a:t>
            </a:r>
            <a:r>
              <a:rPr lang="es-ES" sz="4400">
                <a:solidFill>
                  <a:schemeClr val="tx2"/>
                </a:solidFill>
              </a:rPr>
              <a:t/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/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3600">
                <a:solidFill>
                  <a:schemeClr val="tx2"/>
                </a:solidFill>
              </a:rPr>
              <a:t>Muchas gracias por su atención</a:t>
            </a: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9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4" grpId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755650" y="24209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chemeClr val="tx2"/>
                </a:solidFill>
              </a:rPr>
              <a:t>FIN</a:t>
            </a:r>
            <a:r>
              <a:rPr lang="es-ES" sz="4400">
                <a:solidFill>
                  <a:schemeClr val="tx2"/>
                </a:solidFill>
              </a:rPr>
              <a:t/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/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3600">
                <a:solidFill>
                  <a:schemeClr val="tx2"/>
                </a:solidFill>
              </a:rPr>
              <a:t>Muchas gracias por su atención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8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5603" name="Rectangle 3"/>
          <p:cNvSpPr>
            <a:spLocks noChangeArrowheads="1"/>
          </p:cNvSpPr>
          <p:nvPr/>
        </p:nvSpPr>
        <p:spPr bwMode="auto">
          <a:xfrm>
            <a:off x="684213" y="1268413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Créditos:</a:t>
            </a:r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684213" y="3573463"/>
            <a:ext cx="8208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El autor es Antonio Luis Marco con la colaboración de Alejandro Girón. Ambos son Ingenieros Superiores de Telecomunicaciones miembros de INSA (Ingeniería y Servicios Aeroespaciales, S.A.) que desarollan su actividad laboral en INTA.</a:t>
            </a:r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665605" name="Rectangle 5"/>
          <p:cNvSpPr>
            <a:spLocks noChangeArrowheads="1"/>
          </p:cNvSpPr>
          <p:nvPr/>
        </p:nvSpPr>
        <p:spPr bwMode="auto">
          <a:xfrm>
            <a:off x="684213" y="1916113"/>
            <a:ext cx="8064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Esta presentación ha sido realizada por el área de Radiofrecuencia del INTA (Instituto Nacional de Técnica Aeroespacial) como contribución a la </a:t>
            </a:r>
            <a:r>
              <a:rPr lang="es-ES" sz="2000" i="1">
                <a:solidFill>
                  <a:schemeClr val="tx2"/>
                </a:solidFill>
              </a:rPr>
              <a:t>IX Feria Madrid es Ciencia</a:t>
            </a:r>
            <a:r>
              <a:rPr lang="es-ES" sz="2000">
                <a:solidFill>
                  <a:schemeClr val="tx2"/>
                </a:solidFill>
              </a:rPr>
              <a:t> que tuvo lugar en 2008. </a:t>
            </a:r>
          </a:p>
        </p:txBody>
      </p:sp>
      <p:pic>
        <p:nvPicPr>
          <p:cNvPr id="665607" name="Picture 7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157788"/>
            <a:ext cx="3887788" cy="86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65608" name="Picture 8" descr="logo_IN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157788"/>
            <a:ext cx="2663825" cy="874712"/>
          </a:xfrm>
          <a:prstGeom prst="rect">
            <a:avLst/>
          </a:prstGeom>
          <a:noFill/>
          <a:ln w="12700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1"/>
      <p:bldP spid="665604" grpId="0"/>
      <p:bldP spid="66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pic>
        <p:nvPicPr>
          <p:cNvPr id="394245" name="Picture 5" descr="microfon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971550" y="5300663"/>
            <a:ext cx="430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000"/>
                </a:solidFill>
              </a:rPr>
              <a:t>Una persona habla por un micrófono</a:t>
            </a:r>
          </a:p>
        </p:txBody>
      </p:sp>
      <p:sp>
        <p:nvSpPr>
          <p:cNvPr id="394249" name="Line 9"/>
          <p:cNvSpPr>
            <a:spLocks noChangeShapeType="1"/>
          </p:cNvSpPr>
          <p:nvPr/>
        </p:nvSpPr>
        <p:spPr bwMode="auto">
          <a:xfrm flipV="1">
            <a:off x="611188" y="4221163"/>
            <a:ext cx="0" cy="12969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>
            <a:off x="611188" y="5518150"/>
            <a:ext cx="2873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4251" name="Picture 11" descr="ondas_ver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permite emitir o recibir ondas de radio que viajan por el aire.</a:t>
            </a:r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4255" name="Picture 15" descr="Yag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94256" name="Picture 16" descr="hilo_mas_co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394257" name="Picture 17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4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40"/>
                            </p:stCondLst>
                            <p:childTnLst>
                              <p:par>
                                <p:cTn id="37" presetID="22" presetClass="entr" presetSubtype="8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nimBg="1"/>
      <p:bldP spid="394244" grpId="0"/>
      <p:bldP spid="394246" grpId="0" animBg="1"/>
      <p:bldP spid="394248" grpId="0"/>
      <p:bldP spid="394249" grpId="0" animBg="1"/>
      <p:bldP spid="3942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  <a:noFill/>
          <a:ln/>
        </p:spPr>
        <p:txBody>
          <a:bodyPr/>
          <a:lstStyle/>
          <a:p>
            <a:r>
              <a:rPr lang="es-ES"/>
              <a:t>El Área de Radiofrecuencia </a:t>
            </a:r>
            <a:br>
              <a:rPr lang="es-ES"/>
            </a:br>
            <a:r>
              <a:rPr lang="es-ES"/>
              <a:t>del INTA presenta…</a:t>
            </a:r>
          </a:p>
        </p:txBody>
      </p:sp>
      <p:pic>
        <p:nvPicPr>
          <p:cNvPr id="376835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933825"/>
            <a:ext cx="4824412" cy="107315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5267" name="Picture 3" descr="microfon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468313" y="5373688"/>
            <a:ext cx="603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FF"/>
                </a:solidFill>
              </a:rPr>
              <a:t>El micrófono convierte la voz en una señal eléctrica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que viaja por un cable hasta el transmisor</a:t>
            </a:r>
          </a:p>
        </p:txBody>
      </p:sp>
      <p:sp>
        <p:nvSpPr>
          <p:cNvPr id="395271" name="Rectangle 7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395272" name="Line 8"/>
          <p:cNvSpPr>
            <a:spLocks noChangeShapeType="1"/>
          </p:cNvSpPr>
          <p:nvPr/>
        </p:nvSpPr>
        <p:spPr bwMode="auto">
          <a:xfrm flipV="1">
            <a:off x="1835150" y="4365625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395275" name="Picture 11" descr="ondas_ver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pic>
        <p:nvPicPr>
          <p:cNvPr id="395276" name="Picture 12" descr="Yag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395277" name="Picture 13" descr="hilo_mas_co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5279" name="Line 15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5280" name="Picture 16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  <p:bldP spid="395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6291" name="Picture 3" descr="microfon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396292" name="Picture 4" descr="microfono7_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68313" y="5373688"/>
            <a:ext cx="603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FF"/>
                </a:solidFill>
              </a:rPr>
              <a:t>El micrófono convierte la voz en una señal eléctrica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que viaja por un cable hasta el transmisor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396299" name="Picture 11" descr="ondas_ver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396300" name="Line 12"/>
          <p:cNvSpPr>
            <a:spLocks noChangeShapeType="1"/>
          </p:cNvSpPr>
          <p:nvPr/>
        </p:nvSpPr>
        <p:spPr bwMode="auto">
          <a:xfrm flipV="1">
            <a:off x="1835150" y="4365625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6301" name="Picture 13" descr="Yag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396302" name="Picture 14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sp>
        <p:nvSpPr>
          <p:cNvPr id="396303" name="Line 15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6305" name="Picture 17" descr="GOB_DEF_INTA-2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7315" name="Picture 3" descr="microfon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397316" name="Picture 4" descr="microfono7_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397322" name="Picture 10" descr="ondas_ver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397323" name="Line 11"/>
          <p:cNvSpPr>
            <a:spLocks noChangeShapeType="1"/>
          </p:cNvSpPr>
          <p:nvPr/>
        </p:nvSpPr>
        <p:spPr bwMode="auto">
          <a:xfrm flipV="1">
            <a:off x="3563938" y="4652963"/>
            <a:ext cx="0" cy="3603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250825" y="5013325"/>
            <a:ext cx="6961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El transmisor coge la señal eléctrica de voz y hace 2 cosas: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397325" name="Picture 13" descr="Yag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397326" name="Picture 14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7330" name="Picture 18" descr="GOB_DEF_INTA-2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8339" name="Picture 3" descr="microfon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398340" name="Picture 4" descr="microfono7_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398346" name="Picture 10" descr="ondas_ver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971550" y="5013325"/>
            <a:ext cx="6961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La convierte en otra señal también eléctrica, pero que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la antena puede transformar mejor en ondas de radio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(esto se llama MODULACIÓN)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98348" name="Line 12"/>
          <p:cNvSpPr>
            <a:spLocks noChangeShapeType="1"/>
          </p:cNvSpPr>
          <p:nvPr/>
        </p:nvSpPr>
        <p:spPr bwMode="auto">
          <a:xfrm flipV="1">
            <a:off x="3563938" y="4652963"/>
            <a:ext cx="0" cy="3603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8349" name="Picture 13" descr="Yag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398350" name="Picture 14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sp>
        <p:nvSpPr>
          <p:cNvPr id="398351" name="Line 15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8354" name="Picture 18" descr="GOB_DEF_INTA-2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9363" name="Picture 3" descr="Ya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399364" name="Picture 4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399365" name="Picture 5" descr="hilo_mas_corto_coloreado_f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16413"/>
            <a:ext cx="1223963" cy="407987"/>
          </a:xfrm>
          <a:prstGeom prst="rect">
            <a:avLst/>
          </a:prstGeom>
          <a:noFill/>
        </p:spPr>
      </p:pic>
      <p:pic>
        <p:nvPicPr>
          <p:cNvPr id="399366" name="Picture 6" descr="microfono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399367" name="Picture 7" descr="microfono7_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399373" name="Picture 13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971550" y="5013325"/>
            <a:ext cx="6961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La convierte en otra señal también eléctrica, pero que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la antena puede transformar mejor en ondas de radio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(esto se llama MODULACIÓN)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3563938" y="4652963"/>
            <a:ext cx="0" cy="3603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99380" name="Picture 20" descr="GOB_DEF_INTA-2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0387" name="Picture 3" descr="Ya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400388" name="Picture 4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400389" name="Picture 5" descr="hilo_mas_corto_coloreado_f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16413"/>
            <a:ext cx="1223963" cy="407987"/>
          </a:xfrm>
          <a:prstGeom prst="rect">
            <a:avLst/>
          </a:prstGeom>
          <a:noFill/>
        </p:spPr>
      </p:pic>
      <p:pic>
        <p:nvPicPr>
          <p:cNvPr id="400390" name="Picture 6" descr="microfono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400391" name="Picture 7" descr="microfono7_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0394" name="Rectangle 10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400395" name="Rectangle 11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0396" name="Text Box 12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400397" name="Picture 13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3563938" y="4652963"/>
            <a:ext cx="0" cy="3603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0402" name="Rectangle 18"/>
          <p:cNvSpPr>
            <a:spLocks noChangeArrowheads="1"/>
          </p:cNvSpPr>
          <p:nvPr/>
        </p:nvSpPr>
        <p:spPr bwMode="auto">
          <a:xfrm>
            <a:off x="971550" y="5013325"/>
            <a:ext cx="69611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La convierte en otra señal también eléctrica, pero que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la antena puede transformar mejor en ondas de radio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(esto se llama MODULACIÓN)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2 - Aumenta mucho la potencia de la nueva señal para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que las ondas de radio lleguen lejos</a:t>
            </a:r>
          </a:p>
        </p:txBody>
      </p:sp>
      <p:pic>
        <p:nvPicPr>
          <p:cNvPr id="400403" name="Picture 19" descr="hilo_mas_corto_colorea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18000"/>
            <a:ext cx="1223963" cy="406400"/>
          </a:xfrm>
          <a:prstGeom prst="rect">
            <a:avLst/>
          </a:prstGeom>
          <a:noFill/>
        </p:spPr>
      </p:pic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0406" name="Picture 22" descr="GOB_DEF_INTA-20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1411" name="Picture 3" descr="Ya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401412" name="Picture 4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401413" name="Picture 5" descr="hilo_mas_corto_coloreado_f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16413"/>
            <a:ext cx="1223963" cy="407987"/>
          </a:xfrm>
          <a:prstGeom prst="rect">
            <a:avLst/>
          </a:prstGeom>
          <a:noFill/>
        </p:spPr>
      </p:pic>
      <p:pic>
        <p:nvPicPr>
          <p:cNvPr id="401414" name="Picture 6" descr="microfono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401415" name="Picture 7" descr="microfono7_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401419" name="Rectangle 11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401421" name="Picture 13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1425" name="Picture 17" descr="hilo_mas_corto_colorea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18000"/>
            <a:ext cx="1223963" cy="406400"/>
          </a:xfrm>
          <a:prstGeom prst="rect">
            <a:avLst/>
          </a:prstGeom>
          <a:noFill/>
        </p:spPr>
      </p:pic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684213" y="5373688"/>
            <a:ext cx="788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Finalmente la antena crea ondas de radio, que llevan la información </a:t>
            </a:r>
          </a:p>
          <a:p>
            <a:pPr algn="l"/>
            <a:r>
              <a:rPr lang="es-ES" sz="2000">
                <a:solidFill>
                  <a:srgbClr val="FF0000"/>
                </a:solidFill>
              </a:rPr>
              <a:t>de voz a decenas de kilómetros de distancia</a:t>
            </a:r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 flipV="1">
            <a:off x="6084888" y="4365625"/>
            <a:ext cx="0" cy="933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1428" name="Line 20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1429" name="Line 21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1430" name="Picture 22" descr="GOB_DEF_INTA-20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2435" name="Picture 3" descr="Ya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402436" name="Picture 4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402437" name="Picture 5" descr="hilo_mas_corto_coloreado_f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16413"/>
            <a:ext cx="1223963" cy="407987"/>
          </a:xfrm>
          <a:prstGeom prst="rect">
            <a:avLst/>
          </a:prstGeom>
          <a:noFill/>
        </p:spPr>
      </p:pic>
      <p:pic>
        <p:nvPicPr>
          <p:cNvPr id="402438" name="Picture 6" descr="microfono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402439" name="Picture 7" descr="microfono7_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402445" name="Picture 13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402446" name="Line 14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2449" name="Picture 17" descr="hilo_mas_corto_colorea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18000"/>
            <a:ext cx="1223963" cy="406400"/>
          </a:xfrm>
          <a:prstGeom prst="rect">
            <a:avLst/>
          </a:prstGeom>
          <a:noFill/>
        </p:spPr>
      </p:pic>
      <p:sp>
        <p:nvSpPr>
          <p:cNvPr id="402450" name="Rectangle 18"/>
          <p:cNvSpPr>
            <a:spLocks noChangeArrowheads="1"/>
          </p:cNvSpPr>
          <p:nvPr/>
        </p:nvSpPr>
        <p:spPr bwMode="auto">
          <a:xfrm>
            <a:off x="684213" y="5373688"/>
            <a:ext cx="788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Finalmente la antena crea ondas de radio, que llevan la información </a:t>
            </a:r>
          </a:p>
          <a:p>
            <a:pPr algn="l"/>
            <a:r>
              <a:rPr lang="es-ES" sz="2000">
                <a:solidFill>
                  <a:srgbClr val="FF0000"/>
                </a:solidFill>
              </a:rPr>
              <a:t>de voz a decenas de kilómetros de distancia</a:t>
            </a: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 flipV="1">
            <a:off x="6084888" y="4365625"/>
            <a:ext cx="0" cy="933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2453" name="Line 21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2454" name="Picture 22" descr="GOB_DEF_INTA-20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0245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2349500"/>
            <a:ext cx="819150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3459" name="Picture 3" descr="Ya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878138"/>
            <a:ext cx="2303463" cy="1838325"/>
          </a:xfrm>
          <a:prstGeom prst="rect">
            <a:avLst/>
          </a:prstGeom>
          <a:noFill/>
        </p:spPr>
      </p:pic>
      <p:pic>
        <p:nvPicPr>
          <p:cNvPr id="403460" name="Picture 4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0700"/>
            <a:ext cx="1209675" cy="382588"/>
          </a:xfrm>
          <a:prstGeom prst="rect">
            <a:avLst/>
          </a:prstGeom>
          <a:noFill/>
        </p:spPr>
      </p:pic>
      <p:pic>
        <p:nvPicPr>
          <p:cNvPr id="403461" name="Picture 5" descr="hilo_mas_corto_coloreado_f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16413"/>
            <a:ext cx="1223963" cy="407987"/>
          </a:xfrm>
          <a:prstGeom prst="rect">
            <a:avLst/>
          </a:prstGeom>
          <a:noFill/>
        </p:spPr>
      </p:pic>
      <p:pic>
        <p:nvPicPr>
          <p:cNvPr id="403462" name="Picture 6" descr="microfono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08388"/>
            <a:ext cx="1871663" cy="976312"/>
          </a:xfrm>
          <a:prstGeom prst="rect">
            <a:avLst/>
          </a:prstGeom>
          <a:noFill/>
        </p:spPr>
      </p:pic>
      <p:pic>
        <p:nvPicPr>
          <p:cNvPr id="403463" name="Picture 7" descr="microfono7_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609975"/>
            <a:ext cx="1873250" cy="976313"/>
          </a:xfrm>
          <a:prstGeom prst="rect">
            <a:avLst/>
          </a:prstGeom>
          <a:noFill/>
        </p:spPr>
      </p:pic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684213" y="1844675"/>
            <a:ext cx="740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transmisor a la antena, y el transmisor introduce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en ella una corriente eléctrica alterna, entonces la antena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emitirá ondas de radio.</a:t>
            </a:r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2627313" y="38608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2698750" y="3933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TRANSMISOR</a:t>
            </a:r>
          </a:p>
        </p:txBody>
      </p:sp>
      <p:pic>
        <p:nvPicPr>
          <p:cNvPr id="403469" name="Picture 13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73463"/>
            <a:ext cx="390525" cy="609600"/>
          </a:xfrm>
          <a:prstGeom prst="rect">
            <a:avLst/>
          </a:prstGeom>
          <a:noFill/>
        </p:spPr>
      </p:pic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2627313" y="4365625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>
            <a:off x="3563938" y="4365625"/>
            <a:ext cx="10080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3473" name="Picture 17" descr="hilo_mas_corto_colorea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18000"/>
            <a:ext cx="1223963" cy="406400"/>
          </a:xfrm>
          <a:prstGeom prst="rect">
            <a:avLst/>
          </a:prstGeom>
          <a:noFill/>
        </p:spPr>
      </p:pic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684213" y="5373688"/>
            <a:ext cx="788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Finalmente la antena crea ondas de radio, que llevan la información </a:t>
            </a:r>
          </a:p>
          <a:p>
            <a:pPr algn="l"/>
            <a:r>
              <a:rPr lang="es-ES" sz="2000">
                <a:solidFill>
                  <a:srgbClr val="FF0000"/>
                </a:solidFill>
              </a:rPr>
              <a:t>de voz a decenas de kilómetros de distancia</a:t>
            </a:r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 flipV="1">
            <a:off x="6084888" y="4365625"/>
            <a:ext cx="0" cy="933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3476" name="Line 20"/>
          <p:cNvSpPr>
            <a:spLocks noChangeShapeType="1"/>
          </p:cNvSpPr>
          <p:nvPr/>
        </p:nvSpPr>
        <p:spPr bwMode="auto">
          <a:xfrm>
            <a:off x="6804025" y="1412875"/>
            <a:ext cx="5762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3478" name="Picture 22" descr="GOB_DEF_INTA-20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03479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2349500"/>
            <a:ext cx="819150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66" grpId="0"/>
      <p:bldP spid="403467" grpId="0" animBg="1"/>
      <p:bldP spid="403468" grpId="0"/>
      <p:bldP spid="403470" grpId="0" animBg="1"/>
      <p:bldP spid="403471" grpId="0" animBg="1"/>
      <p:bldP spid="403472" grpId="0" animBg="1"/>
      <p:bldP spid="403474" grpId="0"/>
      <p:bldP spid="403475" grpId="0" animBg="1"/>
      <p:bldP spid="403476" grpId="0" animBg="1"/>
      <p:bldP spid="403477" grpId="0" animBg="1"/>
      <p:bldP spid="40347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448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4487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4489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nimBg="1"/>
      <p:bldP spid="404486" grpId="0" animBg="1"/>
      <p:bldP spid="404488" grpId="0" animBg="1"/>
      <p:bldP spid="4044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  <a:noFill/>
          <a:ln/>
        </p:spPr>
        <p:txBody>
          <a:bodyPr/>
          <a:lstStyle/>
          <a:p>
            <a:r>
              <a:rPr lang="es-ES"/>
              <a:t>El Área de Radiofrecuencia </a:t>
            </a:r>
            <a:br>
              <a:rPr lang="es-ES"/>
            </a:br>
            <a:r>
              <a:rPr lang="es-ES"/>
              <a:t>del INTA presenta…</a:t>
            </a:r>
          </a:p>
        </p:txBody>
      </p:sp>
      <p:pic>
        <p:nvPicPr>
          <p:cNvPr id="377859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933825"/>
            <a:ext cx="4824412" cy="107315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5508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550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827088" y="1844675"/>
            <a:ext cx="7097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Las ondas de radio son ondas electro-magnéticas que viajan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por el aire a la velocidad de la luz. </a:t>
            </a:r>
          </a:p>
        </p:txBody>
      </p:sp>
      <p:pic>
        <p:nvPicPr>
          <p:cNvPr id="405512" name="Picture 8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5514" name="Picture 10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6532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653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827088" y="1844675"/>
            <a:ext cx="7097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Las ondas de radio son ondas electro-magnéticas que viajan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por el aire a la velocidad de la luz. </a:t>
            </a:r>
          </a:p>
        </p:txBody>
      </p:sp>
      <p:pic>
        <p:nvPicPr>
          <p:cNvPr id="406536" name="Picture 8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6538" name="Picture 10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827088" y="1844675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Se emiten desde una “estación transmisora” (Tx) y se reciben en una “estación receptora” (Rx).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5" grpId="0"/>
      <p:bldP spid="4065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7556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755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827088" y="1844675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Se emiten desde una “estación transmisora” (Tx) y se reciben en una “estación receptora” (Rx).</a:t>
            </a:r>
          </a:p>
        </p:txBody>
      </p:sp>
      <p:pic>
        <p:nvPicPr>
          <p:cNvPr id="407560" name="Picture 8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7562" name="Picture 10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8580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858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8583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8585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08587" name="Picture 11" descr="ondas_rojas_muchas_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211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09604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0960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9607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09609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09611" name="Picture 11" descr="ondas_rojas_muchas_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211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062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684213" y="1989138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Pero las ondas de radio que emite una antena tienen un problema: cuanto más lejos está la antena receptora menos potencia de la señal de radio se puede recoger.</a:t>
            </a:r>
          </a:p>
        </p:txBody>
      </p:sp>
      <p:pic>
        <p:nvPicPr>
          <p:cNvPr id="410632" name="Picture 8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0634" name="Picture 10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1652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165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684213" y="1989138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Pero las ondas de radio que emite una antena tienen un problema: cuanto más lejos está la antena receptora menos potencia de la señal de radio se puede recoger.</a:t>
            </a:r>
          </a:p>
        </p:txBody>
      </p:sp>
      <p:pic>
        <p:nvPicPr>
          <p:cNvPr id="411656" name="Picture 8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1658" name="Picture 10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267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684213" y="1989138"/>
            <a:ext cx="8040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El motivo es que la onda cubre más y más superficie al propagarse,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y la potencia inicial tiene que repartirse en frentes de ondas cada vez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mayores.</a:t>
            </a:r>
          </a:p>
        </p:txBody>
      </p:sp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2916238" y="3860800"/>
            <a:ext cx="339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Lo vemos con un </a:t>
            </a:r>
            <a:r>
              <a:rPr lang="es-ES" sz="2000" b="1" u="sng">
                <a:solidFill>
                  <a:srgbClr val="FF00FF"/>
                </a:solidFill>
              </a:rPr>
              <a:t>ejemplo</a:t>
            </a:r>
            <a:r>
              <a:rPr lang="es-ES" sz="2000">
                <a:solidFill>
                  <a:srgbClr val="FF00FF"/>
                </a:solidFill>
              </a:rPr>
              <a:t>…</a:t>
            </a:r>
          </a:p>
        </p:txBody>
      </p:sp>
      <p:pic>
        <p:nvPicPr>
          <p:cNvPr id="412681" name="Picture 9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2683" name="Picture 11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2684" name="Text Box 12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9" grpId="0"/>
      <p:bldP spid="4126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370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684213" y="1989138"/>
            <a:ext cx="8040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El motivo es que la onda cubre más y más superficie al propagarse,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y la potencia inicial tiene que repartirse en frentes de ondas cada vez 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mayores.</a:t>
            </a:r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2916238" y="3860800"/>
            <a:ext cx="339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Lo vemos con un </a:t>
            </a:r>
            <a:r>
              <a:rPr lang="es-ES" sz="2000" b="1" u="sng">
                <a:solidFill>
                  <a:srgbClr val="FF00FF"/>
                </a:solidFill>
              </a:rPr>
              <a:t>ejemplo</a:t>
            </a:r>
            <a:r>
              <a:rPr lang="es-ES" sz="2000">
                <a:solidFill>
                  <a:srgbClr val="FF00FF"/>
                </a:solidFill>
              </a:rPr>
              <a:t>…</a:t>
            </a:r>
          </a:p>
        </p:txBody>
      </p:sp>
      <p:pic>
        <p:nvPicPr>
          <p:cNvPr id="413705" name="Picture 9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3707" name="Picture 11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/>
      <p:bldP spid="4137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472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14727" name="Picture 7" descr="BUE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508500"/>
            <a:ext cx="107950" cy="174625"/>
          </a:xfrm>
          <a:prstGeom prst="rect">
            <a:avLst/>
          </a:prstGeom>
          <a:noFill/>
        </p:spPr>
      </p:pic>
      <p:pic>
        <p:nvPicPr>
          <p:cNvPr id="414728" name="Picture 8" descr="Yagui_ajust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4730" name="Picture 10" descr="Yagui_ajustada_iz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933825"/>
            <a:ext cx="4824412" cy="107315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84213" y="15573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08397 " pathEditMode="relative" ptsTypes="AA">
                                      <p:cBhvr>
                                        <p:cTn id="16" dur="20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1.75341E-6 L -2.5E-6 0.11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/>
      <p:bldP spid="37888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15747" name="Picture 3" descr="Yagui_ajust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5752" name="Picture 8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1619250" y="55165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 m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 flipV="1">
            <a:off x="2124075" y="4724400"/>
            <a:ext cx="0" cy="720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5755" name="Line 11"/>
          <p:cNvSpPr>
            <a:spLocks noChangeShapeType="1"/>
          </p:cNvSpPr>
          <p:nvPr/>
        </p:nvSpPr>
        <p:spPr bwMode="auto">
          <a:xfrm>
            <a:off x="1258888" y="5876925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684213" y="1989138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Nada más salir la onda de la antena disponemos de una potencia de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1 W en una superficie de 1 m  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en el frente de ondas 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tenemos 1W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3995738" y="22764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3492500" y="256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415759" name="Picture 15" descr="BUEN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508500"/>
            <a:ext cx="107950" cy="174625"/>
          </a:xfrm>
          <a:prstGeom prst="rect">
            <a:avLst/>
          </a:prstGeom>
          <a:noFill/>
        </p:spPr>
      </p:pic>
      <p:pic>
        <p:nvPicPr>
          <p:cNvPr id="415760" name="Picture 16" descr="Yagui_ajustada_iz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5761" name="Text Box 17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3" grpId="0"/>
      <p:bldP spid="415754" grpId="0" animBg="1"/>
      <p:bldP spid="415755" grpId="0" animBg="1"/>
      <p:bldP spid="415756" grpId="0"/>
      <p:bldP spid="415757" grpId="0"/>
      <p:bldP spid="4157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6773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6774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684213" y="1989138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Nada más salir la onda de la antena disponemos de una potencia de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1 W en una superficie de 1 m  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en el frente de ondas 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tenemos 1W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995738" y="22764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492500" y="256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416778" name="Picture 10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6779" name="Text Box 11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6780" name="Picture 12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6781" name="Text Box 13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sp>
        <p:nvSpPr>
          <p:cNvPr id="416782" name="Rectangle 14"/>
          <p:cNvSpPr>
            <a:spLocks noChangeArrowheads="1"/>
          </p:cNvSpPr>
          <p:nvPr/>
        </p:nvSpPr>
        <p:spPr bwMode="auto">
          <a:xfrm>
            <a:off x="1619250" y="55165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 m</a:t>
            </a:r>
          </a:p>
        </p:txBody>
      </p:sp>
      <p:sp>
        <p:nvSpPr>
          <p:cNvPr id="416783" name="Line 15"/>
          <p:cNvSpPr>
            <a:spLocks noChangeShapeType="1"/>
          </p:cNvSpPr>
          <p:nvPr/>
        </p:nvSpPr>
        <p:spPr bwMode="auto">
          <a:xfrm flipV="1">
            <a:off x="2124075" y="4724400"/>
            <a:ext cx="0" cy="720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6784" name="Line 16"/>
          <p:cNvSpPr>
            <a:spLocks noChangeShapeType="1"/>
          </p:cNvSpPr>
          <p:nvPr/>
        </p:nvSpPr>
        <p:spPr bwMode="auto">
          <a:xfrm>
            <a:off x="1258888" y="5876925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6785" name="Picture 17" descr="BUEN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4508500"/>
            <a:ext cx="107950" cy="174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/>
      <p:bldP spid="416776" grpId="0"/>
      <p:bldP spid="416777" grpId="0"/>
      <p:bldP spid="416782" grpId="0"/>
      <p:bldP spid="416783" grpId="0" animBg="1"/>
      <p:bldP spid="4167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7798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17799" name="Picture 7" descr="BUEN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789363"/>
            <a:ext cx="1944688" cy="1582737"/>
          </a:xfrm>
          <a:prstGeom prst="rect">
            <a:avLst/>
          </a:prstGeom>
          <a:noFill/>
        </p:spPr>
      </p:pic>
      <p:pic>
        <p:nvPicPr>
          <p:cNvPr id="417800" name="Picture 8" descr="Yagui_ajust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7802" name="Picture 10" descr="Yagui_ajustada_iz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8821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8822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611188" y="1989138"/>
            <a:ext cx="7700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100 m más adelante la potencia total del último frente de onda 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sigue siendo de 1 W, pero ahora debe repartirse en una superficie 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100 x 100 = 10.000 veces mayor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a esa distancia 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disponemos de 0’0001 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4859338" y="29241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3563938" y="5516563"/>
            <a:ext cx="1296987" cy="33655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100 m</a:t>
            </a:r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1258888" y="5876925"/>
            <a:ext cx="280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8827" name="Picture 11" descr="BUEN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789363"/>
            <a:ext cx="1944688" cy="1582737"/>
          </a:xfrm>
          <a:prstGeom prst="rect">
            <a:avLst/>
          </a:prstGeom>
          <a:noFill/>
        </p:spPr>
      </p:pic>
      <p:sp>
        <p:nvSpPr>
          <p:cNvPr id="418828" name="Line 12"/>
          <p:cNvSpPr>
            <a:spLocks noChangeShapeType="1"/>
          </p:cNvSpPr>
          <p:nvPr/>
        </p:nvSpPr>
        <p:spPr bwMode="auto">
          <a:xfrm flipV="1">
            <a:off x="4067175" y="4581525"/>
            <a:ext cx="0" cy="935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8829" name="Picture 13" descr="Yagui_ajust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8831" name="Picture 15" descr="Yagui_ajustada_iz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/>
      <p:bldP spid="418824" grpId="0"/>
      <p:bldP spid="418825" grpId="0" animBg="1"/>
      <p:bldP spid="418826" grpId="0" animBg="1"/>
      <p:bldP spid="4188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9846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611188" y="1989138"/>
            <a:ext cx="7700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100 m más adelante la potencia total del último frente de onda 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sigue siendo de 1 W, pero ahora debe repartirse en una superficie 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100 x 100 = 10.000 veces mayor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a esa distancia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disponemos de 0’0001 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19848" name="Rectangle 8"/>
          <p:cNvSpPr>
            <a:spLocks noChangeArrowheads="1"/>
          </p:cNvSpPr>
          <p:nvPr/>
        </p:nvSpPr>
        <p:spPr bwMode="auto">
          <a:xfrm>
            <a:off x="4859338" y="29241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3563938" y="5516563"/>
            <a:ext cx="1296987" cy="33655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100 m</a:t>
            </a:r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>
            <a:off x="1258888" y="5876925"/>
            <a:ext cx="280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9851" name="Picture 11" descr="BUEN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789363"/>
            <a:ext cx="1944688" cy="1582737"/>
          </a:xfrm>
          <a:prstGeom prst="rect">
            <a:avLst/>
          </a:prstGeom>
          <a:noFill/>
        </p:spPr>
      </p:pic>
      <p:sp>
        <p:nvSpPr>
          <p:cNvPr id="419852" name="Line 12"/>
          <p:cNvSpPr>
            <a:spLocks noChangeShapeType="1"/>
          </p:cNvSpPr>
          <p:nvPr/>
        </p:nvSpPr>
        <p:spPr bwMode="auto">
          <a:xfrm flipV="1">
            <a:off x="4067175" y="4581525"/>
            <a:ext cx="0" cy="935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19853" name="Picture 13" descr="Yagui_ajust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19855" name="Picture 15" descr="Yagui_ajustada_iz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/>
      <p:bldP spid="419848" grpId="0"/>
      <p:bldP spid="419849" grpId="0" animBg="1"/>
      <p:bldP spid="419850" grpId="0" animBg="1"/>
      <p:bldP spid="4198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0870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0871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0873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0875" name="Picture 11" descr="BU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497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1894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1895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1897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1899" name="Picture 11" descr="BU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49738"/>
          </a:xfrm>
          <a:prstGeom prst="rect">
            <a:avLst/>
          </a:prstGeom>
          <a:noFill/>
        </p:spPr>
      </p:pic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5940425" y="5516563"/>
            <a:ext cx="2016125" cy="33655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1.000 m  (1 Km)</a:t>
            </a:r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>
            <a:off x="1258888" y="5875338"/>
            <a:ext cx="568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V="1">
            <a:off x="7164388" y="4579938"/>
            <a:ext cx="0" cy="935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684213" y="1989138"/>
            <a:ext cx="74596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A 1 km de distancia del Tx, la potencia de 1 W se reparte en una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superficie 1.000.000 veces mayor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en el frente de onda 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disponemos de 0’000001 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21904" name="Rectangle 16"/>
          <p:cNvSpPr>
            <a:spLocks noChangeArrowheads="1"/>
          </p:cNvSpPr>
          <p:nvPr/>
        </p:nvSpPr>
        <p:spPr bwMode="auto">
          <a:xfrm>
            <a:off x="5219700" y="256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0" grpId="0" animBg="1"/>
      <p:bldP spid="421901" grpId="0" animBg="1"/>
      <p:bldP spid="421902" grpId="0" animBg="1"/>
      <p:bldP spid="421903" grpId="0" animBg="1"/>
      <p:bldP spid="42190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2917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2918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2919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2921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2923" name="Picture 11" descr="BU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49738"/>
          </a:xfrm>
          <a:prstGeom prst="rect">
            <a:avLst/>
          </a:prstGeom>
          <a:noFill/>
        </p:spPr>
      </p:pic>
      <p:sp>
        <p:nvSpPr>
          <p:cNvPr id="422924" name="Rectangle 12"/>
          <p:cNvSpPr>
            <a:spLocks noChangeArrowheads="1"/>
          </p:cNvSpPr>
          <p:nvPr/>
        </p:nvSpPr>
        <p:spPr bwMode="auto">
          <a:xfrm>
            <a:off x="5940425" y="5516563"/>
            <a:ext cx="2016125" cy="33655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d = 1.000 m  (1 Km)</a:t>
            </a: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1258888" y="5875338"/>
            <a:ext cx="568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7164388" y="4579938"/>
            <a:ext cx="0" cy="935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2927" name="Rectangle 15"/>
          <p:cNvSpPr>
            <a:spLocks noChangeArrowheads="1"/>
          </p:cNvSpPr>
          <p:nvPr/>
        </p:nvSpPr>
        <p:spPr bwMode="auto">
          <a:xfrm>
            <a:off x="684213" y="1989138"/>
            <a:ext cx="74596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0000"/>
                </a:solidFill>
              </a:rPr>
              <a:t>A 1 km de distancia del Tx, la potencia de 1 W se reparte en una</a:t>
            </a:r>
          </a:p>
          <a:p>
            <a:pPr algn="l"/>
            <a:r>
              <a:rPr lang="es-ES" sz="2000">
                <a:solidFill>
                  <a:srgbClr val="000000"/>
                </a:solidFill>
              </a:rPr>
              <a:t>superficie 1.000.000 veces mayor </a:t>
            </a:r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 luego en el frente de onda </a:t>
            </a:r>
          </a:p>
          <a:p>
            <a:pPr algn="l"/>
            <a:r>
              <a:rPr lang="es-ES" sz="2000">
                <a:solidFill>
                  <a:srgbClr val="000000"/>
                </a:solidFill>
                <a:sym typeface="Wingdings" pitchFamily="2" charset="2"/>
              </a:rPr>
              <a:t>disponemos de 0’000001 W por cada m 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22928" name="Rectangle 16"/>
          <p:cNvSpPr>
            <a:spLocks noChangeArrowheads="1"/>
          </p:cNvSpPr>
          <p:nvPr/>
        </p:nvSpPr>
        <p:spPr bwMode="auto">
          <a:xfrm>
            <a:off x="5219700" y="256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4" grpId="0" animBg="1"/>
      <p:bldP spid="422925" grpId="0" animBg="1"/>
      <p:bldP spid="422926" grpId="0" animBg="1"/>
      <p:bldP spid="422927" grpId="0" animBg="1"/>
      <p:bldP spid="4229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3941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3942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3943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3945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3947" name="Picture 11" descr="BU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49500"/>
            <a:ext cx="5113338" cy="4249738"/>
          </a:xfrm>
          <a:prstGeom prst="rect">
            <a:avLst/>
          </a:prstGeom>
          <a:noFill/>
        </p:spPr>
      </p:pic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611188" y="1989138"/>
            <a:ext cx="5991225" cy="396875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 </a:t>
            </a:r>
          </a:p>
        </p:txBody>
      </p:sp>
      <p:pic>
        <p:nvPicPr>
          <p:cNvPr id="423949" name="Picture 13" descr="final_ond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2349500"/>
            <a:ext cx="530225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4965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4966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4967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4969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611188" y="1989138"/>
            <a:ext cx="5991225" cy="396875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 </a:t>
            </a:r>
          </a:p>
        </p:txBody>
      </p:sp>
      <p:pic>
        <p:nvPicPr>
          <p:cNvPr id="424972" name="Picture 12" descr="final_on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49500"/>
            <a:ext cx="530225" cy="4248150"/>
          </a:xfrm>
          <a:prstGeom prst="rect">
            <a:avLst/>
          </a:prstGeom>
          <a:noFill/>
        </p:spPr>
      </p:pic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611188" y="1989138"/>
            <a:ext cx="76882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>
                <a:solidFill>
                  <a:srgbClr val="0000FF"/>
                </a:solidFill>
              </a:rPr>
              <a:t>la antena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receptora sólo puede captar la señal que hay en una superficie de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1 m  ,</a:t>
            </a:r>
            <a:r>
              <a:rPr lang="es-E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1042988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424975" name="Picture 15" descr="recepc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37063"/>
            <a:ext cx="73025" cy="266700"/>
          </a:xfrm>
          <a:prstGeom prst="rect">
            <a:avLst/>
          </a:prstGeom>
          <a:noFill/>
        </p:spPr>
      </p:pic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7019925" y="44370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 flipH="1">
            <a:off x="7019925" y="46529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7019925" y="41497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4979" name="Line 19"/>
          <p:cNvSpPr>
            <a:spLocks noChangeShapeType="1"/>
          </p:cNvSpPr>
          <p:nvPr/>
        </p:nvSpPr>
        <p:spPr bwMode="auto">
          <a:xfrm>
            <a:off x="7019925" y="46529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/>
      <p:bldP spid="424976" grpId="0" animBg="1"/>
      <p:bldP spid="424977" grpId="0" animBg="1"/>
      <p:bldP spid="424978" grpId="0" animBg="1"/>
      <p:bldP spid="4249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2468563" y="3644900"/>
            <a:ext cx="4665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10 segundos . . . 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  <p:bldP spid="37990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611188" y="1989138"/>
            <a:ext cx="76882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>
                <a:solidFill>
                  <a:srgbClr val="0000FF"/>
                </a:solidFill>
              </a:rPr>
              <a:t>la antena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receptora sólo puede captar la señal que hay en una superficie de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1 m  ,</a:t>
            </a:r>
            <a:r>
              <a:rPr lang="es-E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5989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5990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5991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5992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5993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5996" name="Picture 12" descr="final_on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49500"/>
            <a:ext cx="530225" cy="4248150"/>
          </a:xfrm>
          <a:prstGeom prst="rect">
            <a:avLst/>
          </a:prstGeom>
          <a:noFill/>
        </p:spPr>
      </p:pic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611188" y="1989138"/>
            <a:ext cx="76882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>
                <a:solidFill>
                  <a:srgbClr val="0000FF"/>
                </a:solidFill>
              </a:rPr>
              <a:t>la antena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receptora sólo puede captar la señal que hay en una superficie de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1 m  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/>
              <a:t>así que…</a:t>
            </a:r>
            <a:endParaRPr lang="es-ES" sz="2000">
              <a:solidFill>
                <a:srgbClr val="000000"/>
              </a:solidFill>
            </a:endParaRPr>
          </a:p>
        </p:txBody>
      </p:sp>
      <p:pic>
        <p:nvPicPr>
          <p:cNvPr id="425999" name="Picture 15" descr="recepc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37063"/>
            <a:ext cx="73025" cy="266700"/>
          </a:xfrm>
          <a:prstGeom prst="rect">
            <a:avLst/>
          </a:prstGeom>
          <a:noFill/>
        </p:spPr>
      </p:pic>
      <p:sp>
        <p:nvSpPr>
          <p:cNvPr id="426000" name="Line 16"/>
          <p:cNvSpPr>
            <a:spLocks noChangeShapeType="1"/>
          </p:cNvSpPr>
          <p:nvPr/>
        </p:nvSpPr>
        <p:spPr bwMode="auto">
          <a:xfrm flipH="1">
            <a:off x="7019925" y="44370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6001" name="Line 17"/>
          <p:cNvSpPr>
            <a:spLocks noChangeShapeType="1"/>
          </p:cNvSpPr>
          <p:nvPr/>
        </p:nvSpPr>
        <p:spPr bwMode="auto">
          <a:xfrm flipH="1">
            <a:off x="7019925" y="46529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6002" name="Line 18"/>
          <p:cNvSpPr>
            <a:spLocks noChangeShapeType="1"/>
          </p:cNvSpPr>
          <p:nvPr/>
        </p:nvSpPr>
        <p:spPr bwMode="auto">
          <a:xfrm>
            <a:off x="7019925" y="41497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>
            <a:off x="7019925" y="46529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900113" y="3213100"/>
            <a:ext cx="6840537" cy="8223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0000"/>
                </a:solidFill>
              </a:rPr>
              <a:t>¡ La antena receptora recoge 1 millón de veces menos potencia que la que se emitió !</a:t>
            </a:r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1042988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26011" name="Rectangle 27"/>
          <p:cNvSpPr>
            <a:spLocks noChangeArrowheads="1"/>
          </p:cNvSpPr>
          <p:nvPr/>
        </p:nvSpPr>
        <p:spPr bwMode="auto">
          <a:xfrm>
            <a:off x="1042988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ransition spd="med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7" grpId="0" animBg="1"/>
      <p:bldP spid="426004" grpId="0" animBg="1"/>
      <p:bldP spid="4260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7013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7014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7015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7017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611188" y="1989138"/>
            <a:ext cx="5991225" cy="396875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 </a:t>
            </a:r>
          </a:p>
        </p:txBody>
      </p:sp>
      <p:pic>
        <p:nvPicPr>
          <p:cNvPr id="427020" name="Picture 12" descr="final_on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49500"/>
            <a:ext cx="530225" cy="4248150"/>
          </a:xfrm>
          <a:prstGeom prst="rect">
            <a:avLst/>
          </a:prstGeom>
          <a:noFill/>
        </p:spPr>
      </p:pic>
      <p:sp>
        <p:nvSpPr>
          <p:cNvPr id="427021" name="Rectangle 13"/>
          <p:cNvSpPr>
            <a:spLocks noChangeArrowheads="1"/>
          </p:cNvSpPr>
          <p:nvPr/>
        </p:nvSpPr>
        <p:spPr bwMode="auto">
          <a:xfrm>
            <a:off x="611188" y="1989138"/>
            <a:ext cx="76882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>
                <a:solidFill>
                  <a:srgbClr val="0000FF"/>
                </a:solidFill>
              </a:rPr>
              <a:t>la antena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receptora sólo puede captar la señal que hay en una superficie de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1 m  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/>
              <a:t>así que…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1042988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427023" name="Picture 15" descr="recepc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37063"/>
            <a:ext cx="73025" cy="266700"/>
          </a:xfrm>
          <a:prstGeom prst="rect">
            <a:avLst/>
          </a:prstGeom>
          <a:noFill/>
        </p:spPr>
      </p:pic>
      <p:sp>
        <p:nvSpPr>
          <p:cNvPr id="427024" name="Line 16"/>
          <p:cNvSpPr>
            <a:spLocks noChangeShapeType="1"/>
          </p:cNvSpPr>
          <p:nvPr/>
        </p:nvSpPr>
        <p:spPr bwMode="auto">
          <a:xfrm flipH="1">
            <a:off x="7019925" y="44370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7019925" y="46529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7019925" y="41497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7019925" y="46529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900113" y="3213100"/>
            <a:ext cx="6840537" cy="8223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0000"/>
                </a:solidFill>
              </a:rPr>
              <a:t>¡ La antena receptora recoge 1 millón de veces menos potencia que la que se emitió !</a:t>
            </a:r>
          </a:p>
        </p:txBody>
      </p:sp>
      <p:sp>
        <p:nvSpPr>
          <p:cNvPr id="427029" name="Text Box 21"/>
          <p:cNvSpPr txBox="1">
            <a:spLocks noChangeArrowheads="1"/>
          </p:cNvSpPr>
          <p:nvPr/>
        </p:nvSpPr>
        <p:spPr bwMode="auto">
          <a:xfrm>
            <a:off x="2268538" y="4652963"/>
            <a:ext cx="4464050" cy="10445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000000"/>
                </a:solidFill>
              </a:rPr>
              <a:t>La buena noticia es que, incluso con </a:t>
            </a:r>
          </a:p>
          <a:p>
            <a:r>
              <a:rPr lang="es-ES" sz="2000">
                <a:solidFill>
                  <a:srgbClr val="000000"/>
                </a:solidFill>
              </a:rPr>
              <a:t>niveles tan bajos de potencia, es </a:t>
            </a:r>
          </a:p>
          <a:p>
            <a:r>
              <a:rPr lang="es-ES" sz="2000">
                <a:solidFill>
                  <a:srgbClr val="000000"/>
                </a:solidFill>
              </a:rPr>
              <a:t>posible recuperar la información</a:t>
            </a:r>
          </a:p>
        </p:txBody>
      </p:sp>
      <p:sp>
        <p:nvSpPr>
          <p:cNvPr id="427030" name="Line 22"/>
          <p:cNvSpPr>
            <a:spLocks noChangeShapeType="1"/>
          </p:cNvSpPr>
          <p:nvPr/>
        </p:nvSpPr>
        <p:spPr bwMode="auto">
          <a:xfrm>
            <a:off x="4356100" y="4005263"/>
            <a:ext cx="0" cy="574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1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4824413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1692275" y="1700213"/>
            <a:ext cx="4103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8038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28039" name="Picture 7" descr="Yagui_ajus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438650"/>
            <a:ext cx="1296988" cy="1062038"/>
          </a:xfrm>
          <a:prstGeom prst="rect">
            <a:avLst/>
          </a:prstGeom>
          <a:noFill/>
        </p:spPr>
      </p:pic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760413" y="5487988"/>
            <a:ext cx="4476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Tx</a:t>
            </a:r>
          </a:p>
        </p:txBody>
      </p:sp>
      <p:pic>
        <p:nvPicPr>
          <p:cNvPr id="428041" name="Picture 9" descr="Yagui_ajustada_iz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38650"/>
            <a:ext cx="1268412" cy="1038225"/>
          </a:xfrm>
          <a:prstGeom prst="rect">
            <a:avLst/>
          </a:prstGeom>
          <a:noFill/>
        </p:spPr>
      </p:pic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8027988" y="5446713"/>
            <a:ext cx="473075" cy="376237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/>
              <a:t>Rx</a:t>
            </a:r>
          </a:p>
        </p:txBody>
      </p:sp>
      <p:pic>
        <p:nvPicPr>
          <p:cNvPr id="428043" name="Picture 11" descr="final_on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49500"/>
            <a:ext cx="530225" cy="4248150"/>
          </a:xfrm>
          <a:prstGeom prst="rect">
            <a:avLst/>
          </a:prstGeom>
          <a:noFill/>
        </p:spPr>
      </p:pic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611188" y="1989138"/>
            <a:ext cx="7688262" cy="10064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008E00"/>
                </a:solidFill>
              </a:rPr>
              <a:t>De todo el frente de ondas que está a 1 Km del Tx,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>
                <a:solidFill>
                  <a:srgbClr val="0000FF"/>
                </a:solidFill>
              </a:rPr>
              <a:t>la antena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receptora sólo puede captar la señal que hay en una superficie de </a:t>
            </a:r>
          </a:p>
          <a:p>
            <a:pPr algn="l"/>
            <a:r>
              <a:rPr lang="es-ES" sz="2000">
                <a:solidFill>
                  <a:srgbClr val="0000FF"/>
                </a:solidFill>
              </a:rPr>
              <a:t>1 m  ,</a:t>
            </a:r>
            <a:r>
              <a:rPr lang="es-ES" sz="2000">
                <a:solidFill>
                  <a:srgbClr val="000000"/>
                </a:solidFill>
              </a:rPr>
              <a:t> </a:t>
            </a:r>
            <a:r>
              <a:rPr lang="es-ES" sz="2000"/>
              <a:t>así que…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428045" name="Rectangle 13"/>
          <p:cNvSpPr>
            <a:spLocks noChangeArrowheads="1"/>
          </p:cNvSpPr>
          <p:nvPr/>
        </p:nvSpPr>
        <p:spPr bwMode="auto">
          <a:xfrm>
            <a:off x="1042988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160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428046" name="Picture 14" descr="recepc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37063"/>
            <a:ext cx="73025" cy="266700"/>
          </a:xfrm>
          <a:prstGeom prst="rect">
            <a:avLst/>
          </a:prstGeom>
          <a:noFill/>
        </p:spPr>
      </p:pic>
      <p:sp>
        <p:nvSpPr>
          <p:cNvPr id="428047" name="Line 15"/>
          <p:cNvSpPr>
            <a:spLocks noChangeShapeType="1"/>
          </p:cNvSpPr>
          <p:nvPr/>
        </p:nvSpPr>
        <p:spPr bwMode="auto">
          <a:xfrm flipH="1">
            <a:off x="7019925" y="44370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 flipH="1">
            <a:off x="7019925" y="4652963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7019925" y="41497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7019925" y="46529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8051" name="Text Box 19"/>
          <p:cNvSpPr txBox="1">
            <a:spLocks noChangeArrowheads="1"/>
          </p:cNvSpPr>
          <p:nvPr/>
        </p:nvSpPr>
        <p:spPr bwMode="auto">
          <a:xfrm>
            <a:off x="900113" y="3213100"/>
            <a:ext cx="6840537" cy="8223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0000"/>
                </a:solidFill>
              </a:rPr>
              <a:t>¡ La antena receptora recoge 1 millón de veces menos potencia que la que se emitió !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2268538" y="4652963"/>
            <a:ext cx="4464050" cy="10445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000000"/>
                </a:solidFill>
              </a:rPr>
              <a:t>La buena noticia es que, incluso con </a:t>
            </a:r>
          </a:p>
          <a:p>
            <a:r>
              <a:rPr lang="es-ES" sz="2000">
                <a:solidFill>
                  <a:srgbClr val="000000"/>
                </a:solidFill>
              </a:rPr>
              <a:t>niveles tan bajos de potencia, es </a:t>
            </a:r>
          </a:p>
          <a:p>
            <a:r>
              <a:rPr lang="es-ES" sz="2000">
                <a:solidFill>
                  <a:srgbClr val="000000"/>
                </a:solidFill>
              </a:rPr>
              <a:t>posible recuperar la información</a:t>
            </a:r>
          </a:p>
        </p:txBody>
      </p:sp>
      <p:sp>
        <p:nvSpPr>
          <p:cNvPr id="428053" name="Line 21"/>
          <p:cNvSpPr>
            <a:spLocks noChangeShapeType="1"/>
          </p:cNvSpPr>
          <p:nvPr/>
        </p:nvSpPr>
        <p:spPr bwMode="auto">
          <a:xfrm>
            <a:off x="4356100" y="4005263"/>
            <a:ext cx="0" cy="574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8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28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8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  <p:bldP spid="428037" grpId="0" animBg="1"/>
      <p:bldP spid="428040" grpId="0" animBg="1"/>
      <p:bldP spid="428042" grpId="0" animBg="1"/>
      <p:bldP spid="428044" grpId="0" animBg="1"/>
      <p:bldP spid="428045" grpId="0"/>
      <p:bldP spid="428047" grpId="0" animBg="1"/>
      <p:bldP spid="428048" grpId="0" animBg="1"/>
      <p:bldP spid="428049" grpId="0" animBg="1"/>
      <p:bldP spid="428050" grpId="0" animBg="1"/>
      <p:bldP spid="428051" grpId="0" animBg="1"/>
      <p:bldP spid="428052" grpId="0" animBg="1"/>
      <p:bldP spid="4280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29061" name="Line 5"/>
          <p:cNvSpPr>
            <a:spLocks noChangeShapeType="1"/>
          </p:cNvSpPr>
          <p:nvPr/>
        </p:nvSpPr>
        <p:spPr bwMode="auto">
          <a:xfrm>
            <a:off x="1692275" y="1700213"/>
            <a:ext cx="16557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29062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nimBg="1"/>
      <p:bldP spid="42906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0083" name="Picture 3" descr="hilo_mas_c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0086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0088" name="Line 8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0091" name="Picture 11" descr="Yagui_menos_mas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0092" name="Picture 12" descr="hilo_mas_co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pic>
        <p:nvPicPr>
          <p:cNvPr id="430094" name="Picture 14" descr="altavo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animBg="1"/>
      <p:bldP spid="430085" grpId="0"/>
      <p:bldP spid="430090" grpId="0" animBg="1"/>
      <p:bldP spid="4300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1107" name="Picture 3" descr="hilo_mas_c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1110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1115" name="Picture 11" descr="Yagui_menos_mas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1116" name="Picture 12" descr="hilo_mas_co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pic>
        <p:nvPicPr>
          <p:cNvPr id="431117" name="Picture 13" descr="BUENA_3_detal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  <p:sp>
        <p:nvSpPr>
          <p:cNvPr id="431118" name="Line 14"/>
          <p:cNvSpPr>
            <a:spLocks noChangeShapeType="1"/>
          </p:cNvSpPr>
          <p:nvPr/>
        </p:nvSpPr>
        <p:spPr bwMode="auto">
          <a:xfrm flipV="1">
            <a:off x="1908175" y="4149725"/>
            <a:ext cx="0" cy="1220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468313" y="5373688"/>
            <a:ext cx="6518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Las ondas de radio llegan a la antena receptora, que las</a:t>
            </a:r>
          </a:p>
          <a:p>
            <a:pPr algn="l"/>
            <a:r>
              <a:rPr lang="es-ES" sz="2000">
                <a:solidFill>
                  <a:srgbClr val="FF0000"/>
                </a:solidFill>
              </a:rPr>
              <a:t>convierte en señal eléctrica. 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pic>
        <p:nvPicPr>
          <p:cNvPr id="431121" name="Picture 17" descr="altavo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8" grpId="0" animBg="1"/>
      <p:bldP spid="4311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2131" name="Picture 3" descr="hilo_mas_c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2134" name="Picture 6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2136" name="Line 8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2137" name="Line 9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2139" name="Picture 11" descr="Yagui_menos_mas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2140" name="Picture 12" descr="hilo_mas_co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pic>
        <p:nvPicPr>
          <p:cNvPr id="432141" name="Picture 13" descr="BUENA_3_detal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  <p:sp>
        <p:nvSpPr>
          <p:cNvPr id="432142" name="Line 14"/>
          <p:cNvSpPr>
            <a:spLocks noChangeShapeType="1"/>
          </p:cNvSpPr>
          <p:nvPr/>
        </p:nvSpPr>
        <p:spPr bwMode="auto">
          <a:xfrm flipV="1">
            <a:off x="1908175" y="4149725"/>
            <a:ext cx="0" cy="1220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468313" y="5373688"/>
            <a:ext cx="6518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Las ondas de radio llegan a la antena receptora, que las</a:t>
            </a:r>
          </a:p>
          <a:p>
            <a:pPr algn="l"/>
            <a:r>
              <a:rPr lang="es-ES" sz="2000">
                <a:solidFill>
                  <a:srgbClr val="FF0000"/>
                </a:solidFill>
              </a:rPr>
              <a:t>convierte en señal eléctrica. </a:t>
            </a:r>
          </a:p>
        </p:txBody>
      </p:sp>
      <p:sp>
        <p:nvSpPr>
          <p:cNvPr id="432144" name="Text Box 16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pic>
        <p:nvPicPr>
          <p:cNvPr id="432145" name="Picture 17" descr="altavo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2" grpId="0" animBg="1"/>
      <p:bldP spid="4321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315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3159" name="Line 7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3161" name="Picture 9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3163" name="Picture 11" descr="altav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  <p:pic>
        <p:nvPicPr>
          <p:cNvPr id="433164" name="Picture 12" descr="Yagui_menos_mast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3165" name="Picture 13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sp>
        <p:nvSpPr>
          <p:cNvPr id="433166" name="Text Box 14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539750" y="5157788"/>
            <a:ext cx="609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El receptor coge la señal eléctrica y hace dos cosas:</a:t>
            </a:r>
          </a:p>
          <a:p>
            <a:pPr algn="l"/>
            <a:endParaRPr lang="es-ES" sz="2000">
              <a:solidFill>
                <a:srgbClr val="993300"/>
              </a:solidFill>
            </a:endParaRPr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 flipV="1">
            <a:off x="4787900" y="4581525"/>
            <a:ext cx="0" cy="5762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3169" name="Picture 17" descr="hilo_mas_corto_coloreado_fi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149725"/>
            <a:ext cx="1079500" cy="406400"/>
          </a:xfrm>
          <a:prstGeom prst="rect">
            <a:avLst/>
          </a:prstGeom>
          <a:noFill/>
        </p:spPr>
      </p:pic>
      <p:sp>
        <p:nvSpPr>
          <p:cNvPr id="433170" name="Line 18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3171" name="Picture 19" descr="BUENA_3_detal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7" grpId="0"/>
      <p:bldP spid="433168" grpId="0" animBg="1"/>
      <p:bldP spid="4331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4181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4185" name="Picture 9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4186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4187" name="Picture 11" descr="altav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  <p:pic>
        <p:nvPicPr>
          <p:cNvPr id="434188" name="Picture 12" descr="Yagui_menos_mast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4189" name="Picture 13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539750" y="5157788"/>
            <a:ext cx="609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El receptor coge la señal eléctrica y hace dos cosas:</a:t>
            </a:r>
          </a:p>
          <a:p>
            <a:pPr algn="l"/>
            <a:endParaRPr lang="es-ES" sz="2000">
              <a:solidFill>
                <a:srgbClr val="993300"/>
              </a:solidFill>
            </a:endParaRPr>
          </a:p>
        </p:txBody>
      </p:sp>
      <p:sp>
        <p:nvSpPr>
          <p:cNvPr id="434192" name="Line 16"/>
          <p:cNvSpPr>
            <a:spLocks noChangeShapeType="1"/>
          </p:cNvSpPr>
          <p:nvPr/>
        </p:nvSpPr>
        <p:spPr bwMode="auto">
          <a:xfrm flipV="1">
            <a:off x="4787900" y="4581525"/>
            <a:ext cx="0" cy="5762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4193" name="Picture 17" descr="hilo_mas_corto_coloreado_fi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149725"/>
            <a:ext cx="1079500" cy="406400"/>
          </a:xfrm>
          <a:prstGeom prst="rect">
            <a:avLst/>
          </a:prstGeom>
          <a:noFill/>
        </p:spPr>
      </p:pic>
      <p:sp>
        <p:nvSpPr>
          <p:cNvPr id="434194" name="Line 18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4195" name="Picture 19" descr="BUENA_3_detal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520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5207" name="Line 7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5209" name="Picture 9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5211" name="Picture 11" descr="altav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  <p:pic>
        <p:nvPicPr>
          <p:cNvPr id="435212" name="Picture 12" descr="Yagui_menos_mast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5213" name="Picture 13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sp>
        <p:nvSpPr>
          <p:cNvPr id="435215" name="Line 15"/>
          <p:cNvSpPr>
            <a:spLocks noChangeShapeType="1"/>
          </p:cNvSpPr>
          <p:nvPr/>
        </p:nvSpPr>
        <p:spPr bwMode="auto">
          <a:xfrm flipV="1">
            <a:off x="4787900" y="4581525"/>
            <a:ext cx="0" cy="5762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5216" name="Picture 16" descr="hilo_mas_corto_coloreado_fi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149725"/>
            <a:ext cx="1079500" cy="406400"/>
          </a:xfrm>
          <a:prstGeom prst="rect">
            <a:avLst/>
          </a:prstGeom>
          <a:noFill/>
        </p:spPr>
      </p:pic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5218" name="Rectangle 18"/>
          <p:cNvSpPr>
            <a:spLocks noChangeArrowheads="1"/>
          </p:cNvSpPr>
          <p:nvPr/>
        </p:nvSpPr>
        <p:spPr bwMode="auto">
          <a:xfrm>
            <a:off x="539750" y="5157788"/>
            <a:ext cx="764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Amplifica la señal porque, como hemos visto, a la antena llega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muy poca potencia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5220" name="Picture 20" descr="BUENA_3_detal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7" grpId="0" animBg="1"/>
      <p:bldP spid="435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2530475" y="3644900"/>
            <a:ext cx="452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5 segundos . . .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6229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6231" name="Line 7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6233" name="Picture 9" descr="hilo_mas_c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081088" cy="431800"/>
          </a:xfrm>
          <a:prstGeom prst="rect">
            <a:avLst/>
          </a:prstGeom>
          <a:noFill/>
        </p:spPr>
      </p:pic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6235" name="Picture 11" descr="altav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  <p:pic>
        <p:nvPicPr>
          <p:cNvPr id="436236" name="Picture 12" descr="Yagui_menos_mast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pic>
        <p:nvPicPr>
          <p:cNvPr id="436237" name="Picture 13" descr="hilo_mas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149725"/>
            <a:ext cx="1079500" cy="382588"/>
          </a:xfrm>
          <a:prstGeom prst="rect">
            <a:avLst/>
          </a:prstGeom>
          <a:noFill/>
        </p:spPr>
      </p:pic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 flipV="1">
            <a:off x="4787900" y="4581525"/>
            <a:ext cx="0" cy="5762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6240" name="Picture 16" descr="hilo_mas_corto_coloreado_fi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149725"/>
            <a:ext cx="1079500" cy="406400"/>
          </a:xfrm>
          <a:prstGeom prst="rect">
            <a:avLst/>
          </a:prstGeom>
          <a:noFill/>
        </p:spPr>
      </p:pic>
      <p:sp>
        <p:nvSpPr>
          <p:cNvPr id="436241" name="Line 17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6242" name="Rectangle 18"/>
          <p:cNvSpPr>
            <a:spLocks noChangeArrowheads="1"/>
          </p:cNvSpPr>
          <p:nvPr/>
        </p:nvSpPr>
        <p:spPr bwMode="auto">
          <a:xfrm>
            <a:off x="539750" y="5157788"/>
            <a:ext cx="764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Amplifica la señal porque, como hemos visto, a la antena llega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muy poca potencia</a:t>
            </a:r>
          </a:p>
        </p:txBody>
      </p:sp>
      <p:sp>
        <p:nvSpPr>
          <p:cNvPr id="436243" name="Line 19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076825" y="4221163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6245" name="Rectangle 21"/>
          <p:cNvSpPr>
            <a:spLocks noChangeArrowheads="1"/>
          </p:cNvSpPr>
          <p:nvPr/>
        </p:nvSpPr>
        <p:spPr bwMode="auto">
          <a:xfrm>
            <a:off x="539750" y="5949950"/>
            <a:ext cx="798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2 - La convierte en otra señal eléctrica distinta que sí pueda ser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convertida en voz por el altavoz (esto se llama DEMODULACIÓN)</a:t>
            </a:r>
          </a:p>
        </p:txBody>
      </p:sp>
      <p:pic>
        <p:nvPicPr>
          <p:cNvPr id="436246" name="Picture 22" descr="cable_altavoz_cor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076700"/>
            <a:ext cx="711200" cy="339725"/>
          </a:xfrm>
          <a:prstGeom prst="rect">
            <a:avLst/>
          </a:prstGeom>
          <a:noFill/>
        </p:spPr>
      </p:pic>
      <p:pic>
        <p:nvPicPr>
          <p:cNvPr id="436247" name="Picture 23" descr="ondas_verd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088" y="3500438"/>
            <a:ext cx="390525" cy="609600"/>
          </a:xfrm>
          <a:prstGeom prst="rect">
            <a:avLst/>
          </a:prstGeom>
          <a:noFill/>
        </p:spPr>
      </p:pic>
      <p:pic>
        <p:nvPicPr>
          <p:cNvPr id="436248" name="Picture 24" descr="BUENA_3_detal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44" grpId="0" animBg="1"/>
      <p:bldP spid="43624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395288" y="2852738"/>
            <a:ext cx="8280400" cy="1944687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684213" y="1844675"/>
            <a:ext cx="736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Si conectas un receptor a la antena, entonces la antena recibirá</a:t>
            </a:r>
          </a:p>
          <a:p>
            <a:pPr algn="l"/>
            <a:r>
              <a:rPr lang="es-ES" sz="2000">
                <a:solidFill>
                  <a:srgbClr val="FF00FF"/>
                </a:solidFill>
              </a:rPr>
              <a:t>las ondas de radio que le lleguen por el aire.</a:t>
            </a:r>
          </a:p>
        </p:txBody>
      </p:sp>
      <p:pic>
        <p:nvPicPr>
          <p:cNvPr id="437253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828675" y="1050925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antena es una </a:t>
            </a:r>
            <a:r>
              <a:rPr lang="es-ES" sz="2000"/>
              <a:t>estructura de metal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permite</a:t>
            </a:r>
            <a:r>
              <a:rPr lang="es-ES" sz="2000">
                <a:solidFill>
                  <a:srgbClr val="FF00FF"/>
                </a:solidFill>
              </a:rPr>
              <a:t> </a:t>
            </a:r>
            <a:r>
              <a:rPr lang="es-ES" sz="2000"/>
              <a:t>emitir</a:t>
            </a:r>
            <a:r>
              <a:rPr lang="es-ES" sz="2000">
                <a:solidFill>
                  <a:schemeClr val="tx2"/>
                </a:solidFill>
              </a:rPr>
              <a:t> o recibir ondas de radio que viajan por el aire.</a:t>
            </a:r>
          </a:p>
        </p:txBody>
      </p:sp>
      <p:sp>
        <p:nvSpPr>
          <p:cNvPr id="437255" name="Line 7"/>
          <p:cNvSpPr>
            <a:spLocks noChangeShapeType="1"/>
          </p:cNvSpPr>
          <p:nvPr/>
        </p:nvSpPr>
        <p:spPr bwMode="auto">
          <a:xfrm>
            <a:off x="900113" y="1700213"/>
            <a:ext cx="7191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7256" name="Line 8"/>
          <p:cNvSpPr>
            <a:spLocks noChangeShapeType="1"/>
          </p:cNvSpPr>
          <p:nvPr/>
        </p:nvSpPr>
        <p:spPr bwMode="auto">
          <a:xfrm>
            <a:off x="1692275" y="1700213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4067175" y="3644900"/>
            <a:ext cx="1943100" cy="720725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37258" name="Picture 10" descr="altav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997200"/>
            <a:ext cx="1065212" cy="1693863"/>
          </a:xfrm>
          <a:prstGeom prst="rect">
            <a:avLst/>
          </a:prstGeom>
          <a:noFill/>
        </p:spPr>
      </p:pic>
      <p:pic>
        <p:nvPicPr>
          <p:cNvPr id="437259" name="Picture 11" descr="Yagui_menos_mas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1800225" cy="1190625"/>
          </a:xfrm>
          <a:prstGeom prst="rect">
            <a:avLst/>
          </a:prstGeom>
          <a:noFill/>
        </p:spPr>
      </p:pic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4284663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RECEPTOR</a:t>
            </a:r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 flipV="1">
            <a:off x="4787900" y="4581525"/>
            <a:ext cx="0" cy="5762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37262" name="Picture 14" descr="hilo_mas_corto_coloreado_fi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149725"/>
            <a:ext cx="1079500" cy="406400"/>
          </a:xfrm>
          <a:prstGeom prst="rect">
            <a:avLst/>
          </a:prstGeom>
          <a:noFill/>
        </p:spPr>
      </p:pic>
      <p:sp>
        <p:nvSpPr>
          <p:cNvPr id="437263" name="Line 15"/>
          <p:cNvSpPr>
            <a:spLocks noChangeShapeType="1"/>
          </p:cNvSpPr>
          <p:nvPr/>
        </p:nvSpPr>
        <p:spPr bwMode="auto">
          <a:xfrm>
            <a:off x="4067175" y="4221163"/>
            <a:ext cx="10080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539750" y="5157788"/>
            <a:ext cx="764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1 - Amplifica la señal porque, como hemos visto, a la antena llega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muy poca potencia</a:t>
            </a:r>
          </a:p>
        </p:txBody>
      </p:sp>
      <p:sp>
        <p:nvSpPr>
          <p:cNvPr id="437265" name="Line 17"/>
          <p:cNvSpPr>
            <a:spLocks noChangeShapeType="1"/>
          </p:cNvSpPr>
          <p:nvPr/>
        </p:nvSpPr>
        <p:spPr bwMode="auto">
          <a:xfrm>
            <a:off x="5076825" y="4221163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>
            <a:off x="539750" y="5949950"/>
            <a:ext cx="798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2 - La convierte en otra señal eléctrica distinta que sí pueda ser </a:t>
            </a:r>
          </a:p>
          <a:p>
            <a:pPr algn="l"/>
            <a:r>
              <a:rPr lang="es-ES" sz="2000">
                <a:solidFill>
                  <a:srgbClr val="993300"/>
                </a:solidFill>
              </a:rPr>
              <a:t>     convertida en voz por el altavoz (esto se llama DEMODULACIÓN)</a:t>
            </a:r>
          </a:p>
        </p:txBody>
      </p:sp>
      <p:pic>
        <p:nvPicPr>
          <p:cNvPr id="437267" name="Picture 19" descr="cable_altavoz_co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076700"/>
            <a:ext cx="711200" cy="339725"/>
          </a:xfrm>
          <a:prstGeom prst="rect">
            <a:avLst/>
          </a:prstGeom>
          <a:noFill/>
        </p:spPr>
      </p:pic>
      <p:pic>
        <p:nvPicPr>
          <p:cNvPr id="437268" name="Picture 20" descr="ondas_ver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3500438"/>
            <a:ext cx="390525" cy="609600"/>
          </a:xfrm>
          <a:prstGeom prst="rect">
            <a:avLst/>
          </a:prstGeom>
          <a:noFill/>
        </p:spPr>
      </p:pic>
      <p:pic>
        <p:nvPicPr>
          <p:cNvPr id="437269" name="Picture 21" descr="BUENA_3_detal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068638"/>
            <a:ext cx="76517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nimBg="1"/>
      <p:bldP spid="437252" grpId="0"/>
      <p:bldP spid="437254" grpId="0"/>
      <p:bldP spid="437255" grpId="0" animBg="1"/>
      <p:bldP spid="437256" grpId="0" animBg="1"/>
      <p:bldP spid="437257" grpId="0" animBg="1"/>
      <p:bldP spid="437260" grpId="0"/>
      <p:bldP spid="437261" grpId="0" animBg="1"/>
      <p:bldP spid="437263" grpId="0" animBg="1"/>
      <p:bldP spid="437264" grpId="0"/>
      <p:bldP spid="437265" grpId="0" animBg="1"/>
      <p:bldP spid="43726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pic>
        <p:nvPicPr>
          <p:cNvPr id="438275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971550" y="30686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UNA MISMA ANTENA SE PUEDE UTILIZAR: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2051050" y="3643313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- PARA EMITIR (si la conectas a un transmisor)</a:t>
            </a:r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2051050" y="41481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- PARA RECIBIR (si la conectas a un receptor)</a:t>
            </a: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971550" y="1700213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IDEA EQUIVOCADA: ¡NO HAY “ANTENAS TRANSMISORAS” Y  </a:t>
            </a:r>
          </a:p>
          <a:p>
            <a:pPr algn="l"/>
            <a:r>
              <a:rPr lang="es-ES"/>
              <a:t>                                    “ANTENAS RECEPTORAS”!</a:t>
            </a:r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438277" grpId="0"/>
      <p:bldP spid="438278" grpId="0"/>
      <p:bldP spid="43827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84213" y="428625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¿Qué es una antena?</a:t>
            </a:r>
          </a:p>
        </p:txBody>
      </p:sp>
      <p:pic>
        <p:nvPicPr>
          <p:cNvPr id="439299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971550" y="30686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UNA MISMA ANTENA SE PUEDE UTILIZAR:</a:t>
            </a:r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2051050" y="3643313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- PARA EMITIR (si la conectas a un transmisor)</a:t>
            </a: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2051050" y="41481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- PARA RECIBIR (si la conectas a un receptor)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971550" y="1700213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IDEA EQUIVOCADA: ¡NO HAY “ANTENAS TRANSMISORAS” Y  </a:t>
            </a:r>
          </a:p>
          <a:p>
            <a:pPr algn="l"/>
            <a:r>
              <a:rPr lang="es-ES"/>
              <a:t>                                    “ANTENAS RECEPTORAS”!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  <p:bldP spid="439300" grpId="0"/>
      <p:bldP spid="439301" grpId="0"/>
      <p:bldP spid="439302" grpId="0"/>
      <p:bldP spid="43930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1042988" y="22764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 ¿Qué es una antena?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042988" y="38608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 ¿Cómo transmite una antena ondas de radio?</a:t>
            </a:r>
          </a:p>
        </p:txBody>
      </p:sp>
      <p:pic>
        <p:nvPicPr>
          <p:cNvPr id="668676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Te vamos a explicar:</a:t>
            </a:r>
          </a:p>
        </p:txBody>
      </p:sp>
      <p:sp>
        <p:nvSpPr>
          <p:cNvPr id="668679" name="Rectangle 7"/>
          <p:cNvSpPr>
            <a:spLocks noChangeArrowheads="1"/>
          </p:cNvSpPr>
          <p:nvPr/>
        </p:nvSpPr>
        <p:spPr bwMode="auto">
          <a:xfrm>
            <a:off x="1042988" y="3068638"/>
            <a:ext cx="583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rgbClr val="FF6600"/>
                </a:solidFill>
              </a:rPr>
              <a:t>2 -  ¿Qué es una onda de radio?</a:t>
            </a:r>
          </a:p>
        </p:txBody>
      </p:sp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827088" y="11255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de radio es una onda electromagnética de menor frecuencia que las ondas del espectro visible.</a:t>
            </a:r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900113" y="2133600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¡Ah bueno!. Ahora sí que está claro…  ;-)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2843213" y="28527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¡NO ENTIENDO NADA!</a:t>
            </a:r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900113" y="3644900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Pues es muy fácil, sólo hay que saber que significa:</a:t>
            </a:r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2771775" y="4219575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ONDA ELECTROMAGNÉTICA</a:t>
            </a:r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2771775" y="46529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FRECUENCIA</a:t>
            </a:r>
          </a:p>
        </p:txBody>
      </p:sp>
      <p:sp>
        <p:nvSpPr>
          <p:cNvPr id="441353" name="Rectangle 9"/>
          <p:cNvSpPr>
            <a:spLocks noChangeArrowheads="1"/>
          </p:cNvSpPr>
          <p:nvPr/>
        </p:nvSpPr>
        <p:spPr bwMode="auto">
          <a:xfrm>
            <a:off x="2771775" y="50847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ESPECTRO VISIBLE</a:t>
            </a:r>
          </a:p>
        </p:txBody>
      </p:sp>
      <p:pic>
        <p:nvPicPr>
          <p:cNvPr id="441354" name="Picture 10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8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8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  <p:bldP spid="441347" grpId="0"/>
      <p:bldP spid="441348" grpId="0"/>
      <p:bldP spid="441350" grpId="0"/>
      <p:bldP spid="441351" grpId="0"/>
      <p:bldP spid="441352" grpId="0"/>
      <p:bldP spid="4413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827088" y="1125538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de radio es una onda electromagnética de menor frecuencia que las ondas del espectro visible.</a:t>
            </a: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900113" y="2133600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¡Ah bueno!. Ahora sí que está claro…  ;-)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843213" y="28527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¡NO ENTIENDO NADA!</a:t>
            </a:r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900113" y="3644900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Pues es muy fácil, sólo hay que saber que significa:</a:t>
            </a: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2771775" y="421957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ONDA ELECTROMAGNÉTICA</a:t>
            </a:r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2771775" y="4652963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FRECUENCIA</a:t>
            </a:r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2771775" y="508476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- ESPECTRO VISIBLE</a:t>
            </a:r>
          </a:p>
        </p:txBody>
      </p:sp>
      <p:pic>
        <p:nvPicPr>
          <p:cNvPr id="442378" name="Picture 10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442371" grpId="0"/>
      <p:bldP spid="442372" grpId="0"/>
      <p:bldP spid="442374" grpId="0"/>
      <p:bldP spid="442375" grpId="0"/>
      <p:bldP spid="442376" grpId="0"/>
      <p:bldP spid="44237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755650" y="1412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electromagnética es un </a:t>
            </a:r>
            <a:r>
              <a:rPr lang="es-ES" sz="2000">
                <a:solidFill>
                  <a:srgbClr val="FF0000"/>
                </a:solidFill>
              </a:rPr>
              <a:t>campo eléctrico (</a:t>
            </a:r>
            <a:r>
              <a:rPr lang="es-ES" sz="2000" b="1">
                <a:solidFill>
                  <a:srgbClr val="FF0000"/>
                </a:solidFill>
              </a:rPr>
              <a:t>E</a:t>
            </a:r>
            <a:r>
              <a:rPr lang="es-ES" sz="2000">
                <a:solidFill>
                  <a:srgbClr val="FF0000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y un </a:t>
            </a:r>
            <a:r>
              <a:rPr lang="es-ES" sz="2000">
                <a:solidFill>
                  <a:srgbClr val="0000FF"/>
                </a:solidFill>
              </a:rPr>
              <a:t>campo magnético (</a:t>
            </a:r>
            <a:r>
              <a:rPr lang="es-ES" sz="2000" b="1">
                <a:solidFill>
                  <a:srgbClr val="0000FF"/>
                </a:solidFill>
              </a:rPr>
              <a:t>H</a:t>
            </a:r>
            <a:r>
              <a:rPr lang="es-ES" sz="2000">
                <a:solidFill>
                  <a:srgbClr val="0000FF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se generan mutuamente.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pic>
        <p:nvPicPr>
          <p:cNvPr id="443397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755650" y="21336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Ambos campos varían de la misma forma sinusoidal y son perpendiculares entre sí.</a:t>
            </a:r>
            <a:endParaRPr lang="es-ES" sz="200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/>
      <p:bldP spid="44339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4419" name="Picture 3" descr="wave_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pic>
        <p:nvPicPr>
          <p:cNvPr id="444421" name="Picture 5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755650" y="1412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electromagnética es un </a:t>
            </a:r>
            <a:r>
              <a:rPr lang="es-ES" sz="2000">
                <a:solidFill>
                  <a:srgbClr val="FF0000"/>
                </a:solidFill>
              </a:rPr>
              <a:t>campo eléctrico (</a:t>
            </a:r>
            <a:r>
              <a:rPr lang="es-ES" sz="2000" b="1">
                <a:solidFill>
                  <a:srgbClr val="FF0000"/>
                </a:solidFill>
              </a:rPr>
              <a:t>E</a:t>
            </a:r>
            <a:r>
              <a:rPr lang="es-ES" sz="2000">
                <a:solidFill>
                  <a:srgbClr val="FF0000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y un </a:t>
            </a:r>
            <a:r>
              <a:rPr lang="es-ES" sz="2000">
                <a:solidFill>
                  <a:srgbClr val="0000FF"/>
                </a:solidFill>
              </a:rPr>
              <a:t>campo magnético (</a:t>
            </a:r>
            <a:r>
              <a:rPr lang="es-ES" sz="2000" b="1">
                <a:solidFill>
                  <a:srgbClr val="0000FF"/>
                </a:solidFill>
              </a:rPr>
              <a:t>H</a:t>
            </a:r>
            <a:r>
              <a:rPr lang="es-ES" sz="2000">
                <a:solidFill>
                  <a:srgbClr val="0000FF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se generan mutuamente.</a:t>
            </a: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755650" y="21336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Ambos campos varían de la misma forma sinusoidal y son perpendiculares entre sí.</a:t>
            </a:r>
            <a:endParaRPr lang="es-ES" sz="200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5443" name="Picture 3" descr="onda_qu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45449" name="Picture 9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755650" y="1412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electromagnética es un </a:t>
            </a:r>
            <a:r>
              <a:rPr lang="es-ES" sz="2000">
                <a:solidFill>
                  <a:srgbClr val="FF0000"/>
                </a:solidFill>
              </a:rPr>
              <a:t>campo eléctrico (</a:t>
            </a:r>
            <a:r>
              <a:rPr lang="es-ES" sz="2000" b="1">
                <a:solidFill>
                  <a:srgbClr val="FF0000"/>
                </a:solidFill>
              </a:rPr>
              <a:t>E</a:t>
            </a:r>
            <a:r>
              <a:rPr lang="es-ES" sz="2000">
                <a:solidFill>
                  <a:srgbClr val="FF0000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y un </a:t>
            </a:r>
            <a:r>
              <a:rPr lang="es-ES" sz="2000">
                <a:solidFill>
                  <a:srgbClr val="0000FF"/>
                </a:solidFill>
              </a:rPr>
              <a:t>campo magnético (</a:t>
            </a:r>
            <a:r>
              <a:rPr lang="es-ES" sz="2000" b="1">
                <a:solidFill>
                  <a:srgbClr val="0000FF"/>
                </a:solidFill>
              </a:rPr>
              <a:t>H</a:t>
            </a:r>
            <a:r>
              <a:rPr lang="es-ES" sz="2000">
                <a:solidFill>
                  <a:srgbClr val="0000FF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se generan mutuamente.</a:t>
            </a:r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755650" y="21336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Ambos campos varían de la misma forma sinusoidal y son perpendiculares entre sí.</a:t>
            </a:r>
            <a:endParaRPr lang="es-ES" sz="2000"/>
          </a:p>
        </p:txBody>
      </p:sp>
      <p:sp>
        <p:nvSpPr>
          <p:cNvPr id="445452" name="Line 12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5453" name="Line 13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/>
      <p:bldP spid="445445" grpId="0"/>
      <p:bldP spid="445447" grpId="0" animBg="1"/>
      <p:bldP spid="445448" grpId="0" animBg="1"/>
      <p:bldP spid="445452" grpId="0" animBg="1"/>
      <p:bldP spid="4454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530475" y="3644900"/>
            <a:ext cx="452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4 segundos . . . 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6467" name="Picture 3" descr="onda_qu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6468" name="Line 4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2843213" y="30686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Además son perpendiculares a la </a:t>
            </a:r>
          </a:p>
          <a:p>
            <a:pPr algn="l"/>
            <a:r>
              <a:rPr lang="es-ES" sz="2000"/>
              <a:t>dirección de propagación de la onda.</a:t>
            </a: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46475" name="Picture 11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6476" name="Rectangle 12"/>
          <p:cNvSpPr>
            <a:spLocks noChangeArrowheads="1"/>
          </p:cNvSpPr>
          <p:nvPr/>
        </p:nvSpPr>
        <p:spPr bwMode="auto">
          <a:xfrm>
            <a:off x="755650" y="1412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electromagnética es un </a:t>
            </a:r>
            <a:r>
              <a:rPr lang="es-ES" sz="2000">
                <a:solidFill>
                  <a:srgbClr val="FF0000"/>
                </a:solidFill>
              </a:rPr>
              <a:t>campo eléctrico (</a:t>
            </a:r>
            <a:r>
              <a:rPr lang="es-ES" sz="2000" b="1">
                <a:solidFill>
                  <a:srgbClr val="FF0000"/>
                </a:solidFill>
              </a:rPr>
              <a:t>E</a:t>
            </a:r>
            <a:r>
              <a:rPr lang="es-ES" sz="2000">
                <a:solidFill>
                  <a:srgbClr val="FF0000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y un </a:t>
            </a:r>
            <a:r>
              <a:rPr lang="es-ES" sz="2000">
                <a:solidFill>
                  <a:srgbClr val="0000FF"/>
                </a:solidFill>
              </a:rPr>
              <a:t>campo magnético (</a:t>
            </a:r>
            <a:r>
              <a:rPr lang="es-ES" sz="2000" b="1">
                <a:solidFill>
                  <a:srgbClr val="0000FF"/>
                </a:solidFill>
              </a:rPr>
              <a:t>H</a:t>
            </a:r>
            <a:r>
              <a:rPr lang="es-ES" sz="2000">
                <a:solidFill>
                  <a:srgbClr val="0000FF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se generan mutuamente.</a:t>
            </a:r>
          </a:p>
        </p:txBody>
      </p:sp>
      <p:sp>
        <p:nvSpPr>
          <p:cNvPr id="446477" name="Rectangle 13"/>
          <p:cNvSpPr>
            <a:spLocks noChangeArrowheads="1"/>
          </p:cNvSpPr>
          <p:nvPr/>
        </p:nvSpPr>
        <p:spPr bwMode="auto">
          <a:xfrm>
            <a:off x="755650" y="21336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Ambos campos varían de la misma forma sinusoidal y son perpendiculares entre sí.</a:t>
            </a:r>
            <a:endParaRPr lang="es-ES" sz="2000"/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44646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7491" name="Picture 3" descr="onda_qu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2843213" y="30686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Además son perpendiculares a la </a:t>
            </a:r>
          </a:p>
          <a:p>
            <a:pPr algn="l"/>
            <a:r>
              <a:rPr lang="es-ES" sz="2000"/>
              <a:t>dirección de propagación de la onda.</a:t>
            </a: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47499" name="Picture 11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755650" y="1412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Una onda electromagnética es un </a:t>
            </a:r>
            <a:r>
              <a:rPr lang="es-ES" sz="2000">
                <a:solidFill>
                  <a:srgbClr val="FF0000"/>
                </a:solidFill>
              </a:rPr>
              <a:t>campo eléctrico (</a:t>
            </a:r>
            <a:r>
              <a:rPr lang="es-ES" sz="2000" b="1">
                <a:solidFill>
                  <a:srgbClr val="FF0000"/>
                </a:solidFill>
              </a:rPr>
              <a:t>E</a:t>
            </a:r>
            <a:r>
              <a:rPr lang="es-ES" sz="2000">
                <a:solidFill>
                  <a:srgbClr val="FF0000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y un </a:t>
            </a:r>
            <a:r>
              <a:rPr lang="es-ES" sz="2000">
                <a:solidFill>
                  <a:srgbClr val="0000FF"/>
                </a:solidFill>
              </a:rPr>
              <a:t>campo magnético (</a:t>
            </a:r>
            <a:r>
              <a:rPr lang="es-ES" sz="2000" b="1">
                <a:solidFill>
                  <a:srgbClr val="0000FF"/>
                </a:solidFill>
              </a:rPr>
              <a:t>H</a:t>
            </a:r>
            <a:r>
              <a:rPr lang="es-ES" sz="2000">
                <a:solidFill>
                  <a:srgbClr val="0000FF"/>
                </a:solidFill>
              </a:rPr>
              <a:t>)</a:t>
            </a:r>
            <a:r>
              <a:rPr lang="es-ES" sz="2000">
                <a:solidFill>
                  <a:schemeClr val="tx2"/>
                </a:solidFill>
              </a:rPr>
              <a:t> que </a:t>
            </a:r>
            <a:r>
              <a:rPr lang="es-ES" sz="2000"/>
              <a:t>se generan mutuamente.</a:t>
            </a:r>
          </a:p>
        </p:txBody>
      </p:sp>
      <p:sp>
        <p:nvSpPr>
          <p:cNvPr id="447501" name="Rectangle 13"/>
          <p:cNvSpPr>
            <a:spLocks noChangeArrowheads="1"/>
          </p:cNvSpPr>
          <p:nvPr/>
        </p:nvSpPr>
        <p:spPr bwMode="auto">
          <a:xfrm>
            <a:off x="755650" y="21336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Ambos campos varían de la misma forma sinusoidal y son perpendiculares entre sí.</a:t>
            </a:r>
            <a:endParaRPr lang="es-ES" sz="2000"/>
          </a:p>
        </p:txBody>
      </p:sp>
      <p:sp>
        <p:nvSpPr>
          <p:cNvPr id="447502" name="Text Box 14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47503" name="Text Box 15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7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/>
      <p:bldP spid="447500" grpId="0"/>
      <p:bldP spid="44750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8515" name="Picture 3" descr="onda_qu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1042988" y="1557338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La variación de ambos campos es tipo seno, y la distancia que avanza la onda en un periodo (p.e. entre dos mínimos consecutivos) se llama LONGITUD DE ONDA (    ).</a:t>
            </a:r>
          </a:p>
        </p:txBody>
      </p:sp>
      <p:sp>
        <p:nvSpPr>
          <p:cNvPr id="448517" name="Line 5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 flipV="1">
            <a:off x="1979613" y="4725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 flipV="1">
            <a:off x="349250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1979613" y="5013325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48521" name="Object 9"/>
          <p:cNvGraphicFramePr>
            <a:graphicFrameLocks noChangeAspect="1"/>
          </p:cNvGraphicFramePr>
          <p:nvPr/>
        </p:nvGraphicFramePr>
        <p:xfrm>
          <a:off x="6516688" y="2205038"/>
          <a:ext cx="244475" cy="360362"/>
        </p:xfrm>
        <a:graphic>
          <a:graphicData uri="http://schemas.openxmlformats.org/presentationml/2006/ole">
            <p:oleObj spid="_x0000_s448521" name="Ecuación" r:id="rId4" imgW="139680" imgH="177480" progId="Equation.3">
              <p:embed/>
            </p:oleObj>
          </a:graphicData>
        </a:graphic>
      </p:graphicFrame>
      <p:graphicFrame>
        <p:nvGraphicFramePr>
          <p:cNvPr id="448522" name="Object 10"/>
          <p:cNvGraphicFramePr>
            <a:graphicFrameLocks noChangeAspect="1"/>
          </p:cNvGraphicFramePr>
          <p:nvPr/>
        </p:nvGraphicFramePr>
        <p:xfrm>
          <a:off x="2555875" y="5302250"/>
          <a:ext cx="225425" cy="287338"/>
        </p:xfrm>
        <a:graphic>
          <a:graphicData uri="http://schemas.openxmlformats.org/presentationml/2006/ole">
            <p:oleObj spid="_x0000_s448522" name="Ecuación" r:id="rId5" imgW="139680" imgH="177480" progId="Equation.3">
              <p:embed/>
            </p:oleObj>
          </a:graphicData>
        </a:graphic>
      </p:graphicFrame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8526" name="Line 14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48528" name="Picture 16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18" grpId="0" animBg="1"/>
      <p:bldP spid="448519" grpId="0" animBg="1"/>
      <p:bldP spid="4485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49539" name="Picture 3" descr="onda_qu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49540" name="Line 4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41" name="Line 5"/>
          <p:cNvSpPr>
            <a:spLocks noChangeShapeType="1"/>
          </p:cNvSpPr>
          <p:nvPr/>
        </p:nvSpPr>
        <p:spPr bwMode="auto">
          <a:xfrm flipV="1">
            <a:off x="1979613" y="4725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42" name="Line 6"/>
          <p:cNvSpPr>
            <a:spLocks noChangeShapeType="1"/>
          </p:cNvSpPr>
          <p:nvPr/>
        </p:nvSpPr>
        <p:spPr bwMode="auto">
          <a:xfrm flipV="1">
            <a:off x="349250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43" name="Line 7"/>
          <p:cNvSpPr>
            <a:spLocks noChangeShapeType="1"/>
          </p:cNvSpPr>
          <p:nvPr/>
        </p:nvSpPr>
        <p:spPr bwMode="auto">
          <a:xfrm>
            <a:off x="1979613" y="5013325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2555875" y="5302250"/>
          <a:ext cx="225425" cy="287338"/>
        </p:xfrm>
        <a:graphic>
          <a:graphicData uri="http://schemas.openxmlformats.org/presentationml/2006/ole">
            <p:oleObj spid="_x0000_s449544" name="Ecuación" r:id="rId4" imgW="139680" imgH="177480" progId="Equation.3">
              <p:embed/>
            </p:oleObj>
          </a:graphicData>
        </a:graphic>
      </p:graphicFrame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1042988" y="1557338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La variación de ambos campos es tipo seno, y la distancia que avanza la onda en un periodo (p.e. entre dos mínimos consecutivos) se llama LONGITUD DE ONDA (    ).</a:t>
            </a:r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6516688" y="2205038"/>
          <a:ext cx="244475" cy="360362"/>
        </p:xfrm>
        <a:graphic>
          <a:graphicData uri="http://schemas.openxmlformats.org/presentationml/2006/ole">
            <p:oleObj spid="_x0000_s449551" name="Ecuación" r:id="rId5" imgW="139680" imgH="177480" progId="Equation.3">
              <p:embed/>
            </p:oleObj>
          </a:graphicData>
        </a:graphic>
      </p:graphicFrame>
      <p:pic>
        <p:nvPicPr>
          <p:cNvPr id="449552" name="Picture 16" descr="GOB_DEF_INTA-2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49553" name="Text Box 17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49554" name="Text Box 18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9556" name="Line 20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1" grpId="0" animBg="1"/>
      <p:bldP spid="449542" grpId="0" animBg="1"/>
      <p:bldP spid="449543" grpId="0" animBg="1"/>
      <p:bldP spid="4495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0563" name="Picture 3" descr="onda_qu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TODAS las ondas electromagnéticas viajan a la velocidad </a:t>
            </a:r>
          </a:p>
          <a:p>
            <a:pPr algn="l"/>
            <a:r>
              <a:rPr lang="es-ES" sz="2000"/>
              <a:t>de la luz cuando se mueven por el aire:</a:t>
            </a:r>
            <a:r>
              <a:rPr lang="es-ES"/>
              <a:t> </a:t>
            </a:r>
          </a:p>
        </p:txBody>
      </p:sp>
      <p:sp>
        <p:nvSpPr>
          <p:cNvPr id="450565" name="Line 5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0566" name="Object 6"/>
          <p:cNvGraphicFramePr>
            <a:graphicFrameLocks noChangeAspect="1"/>
          </p:cNvGraphicFramePr>
          <p:nvPr/>
        </p:nvGraphicFramePr>
        <p:xfrm>
          <a:off x="2411413" y="2492375"/>
          <a:ext cx="2376487" cy="412750"/>
        </p:xfrm>
        <a:graphic>
          <a:graphicData uri="http://schemas.openxmlformats.org/presentationml/2006/ole">
            <p:oleObj spid="_x0000_s450566" name="Ecuación" r:id="rId4" imgW="1168200" imgH="203040" progId="Equation.3">
              <p:embed/>
            </p:oleObj>
          </a:graphicData>
        </a:graphic>
      </p:graphicFrame>
      <p:sp>
        <p:nvSpPr>
          <p:cNvPr id="450567" name="Rectangle 7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0570" name="Line 10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571" name="Line 11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50572" name="Picture 12" descr="GOB_DEF_INTA-2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50575" name="Line 15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576" name="Line 16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1587" name="Picture 3" descr="onda_qu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5715000" cy="3048000"/>
          </a:xfrm>
          <a:prstGeom prst="rect">
            <a:avLst/>
          </a:prstGeom>
          <a:noFill/>
        </p:spPr>
      </p:pic>
      <p:sp>
        <p:nvSpPr>
          <p:cNvPr id="451588" name="Line 4"/>
          <p:cNvSpPr>
            <a:spLocks noChangeShapeType="1"/>
          </p:cNvSpPr>
          <p:nvPr/>
        </p:nvSpPr>
        <p:spPr bwMode="auto">
          <a:xfrm>
            <a:off x="539750" y="3789363"/>
            <a:ext cx="5832475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 flipV="1">
            <a:off x="1258888" y="3286125"/>
            <a:ext cx="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 flipH="1">
            <a:off x="755650" y="4005263"/>
            <a:ext cx="504825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1116013" y="16287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TODAS las ondas electromagnéticas viajan a la velocidad </a:t>
            </a:r>
          </a:p>
          <a:p>
            <a:pPr algn="l"/>
            <a:r>
              <a:rPr lang="es-ES" sz="2000"/>
              <a:t>de la luz cuando se mueven por el aire:</a:t>
            </a:r>
            <a:r>
              <a:rPr lang="es-ES"/>
              <a:t> </a:t>
            </a:r>
          </a:p>
        </p:txBody>
      </p:sp>
      <p:graphicFrame>
        <p:nvGraphicFramePr>
          <p:cNvPr id="451595" name="Object 11"/>
          <p:cNvGraphicFramePr>
            <a:graphicFrameLocks noChangeAspect="1"/>
          </p:cNvGraphicFramePr>
          <p:nvPr/>
        </p:nvGraphicFramePr>
        <p:xfrm>
          <a:off x="2411413" y="2492375"/>
          <a:ext cx="2376487" cy="412750"/>
        </p:xfrm>
        <a:graphic>
          <a:graphicData uri="http://schemas.openxmlformats.org/presentationml/2006/ole">
            <p:oleObj spid="_x0000_s451595" name="Ecuación" r:id="rId4" imgW="1168200" imgH="203040" progId="Equation.3">
              <p:embed/>
            </p:oleObj>
          </a:graphicData>
        </a:graphic>
      </p:graphicFrame>
      <p:pic>
        <p:nvPicPr>
          <p:cNvPr id="451596" name="Picture 12" descr="GOB_DEF_INTA-2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1476375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9715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>
            <a:off x="1042988" y="4437063"/>
            <a:ext cx="217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1600" name="Line 16"/>
          <p:cNvSpPr>
            <a:spLocks noChangeShapeType="1"/>
          </p:cNvSpPr>
          <p:nvPr/>
        </p:nvSpPr>
        <p:spPr bwMode="auto">
          <a:xfrm>
            <a:off x="1547813" y="34274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5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nimBg="1"/>
      <p:bldP spid="451592" grpId="0" animBg="1"/>
      <p:bldP spid="451593" grpId="0" animBg="1"/>
      <p:bldP spid="451594" grpId="0"/>
      <p:bldP spid="451597" grpId="0"/>
      <p:bldP spid="451598" grpId="0"/>
      <p:bldP spid="451599" grpId="0" animBg="1"/>
      <p:bldP spid="45160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1116013" y="1628775"/>
            <a:ext cx="6840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Luego TODAS recorren en 1 segundo la misma distancia: ¡la burrada de 300.000 Km!.</a:t>
            </a:r>
          </a:p>
        </p:txBody>
      </p:sp>
      <p:sp>
        <p:nvSpPr>
          <p:cNvPr id="452612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“Sea éste un segmento de 300.000 Km de distancia”   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      (hay que echarle un poco de imaginación)</a:t>
            </a:r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 flipV="1">
            <a:off x="2843213" y="4652963"/>
            <a:ext cx="0" cy="792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52616" name="Picture 8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/>
      <p:bldP spid="452612" grpId="0" animBg="1"/>
      <p:bldP spid="452614" grpId="0"/>
      <p:bldP spid="4526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1116013" y="1628775"/>
            <a:ext cx="6840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Luego TODAS recorren en 1 segundo la misma distancia: ¡la burrada de 300.000 Km!.</a:t>
            </a:r>
          </a:p>
        </p:txBody>
      </p:sp>
      <p:sp>
        <p:nvSpPr>
          <p:cNvPr id="453636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“Sea éste un segmento de 300.000 Km de distancia”   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      (hay que echarle un poco de imaginación)</a:t>
            </a:r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2843213" y="4652963"/>
            <a:ext cx="0" cy="792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53640" name="Picture 8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/>
      <p:bldP spid="453638" grpId="0"/>
      <p:bldP spid="45363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4659" name="Picture 3" descr="onda_1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30525"/>
            <a:ext cx="4608512" cy="3190875"/>
          </a:xfrm>
          <a:prstGeom prst="rect">
            <a:avLst/>
          </a:prstGeom>
          <a:noFill/>
        </p:spPr>
      </p:pic>
      <p:sp>
        <p:nvSpPr>
          <p:cNvPr id="454660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827088" y="1628775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Si la onda completa 1 periodo (1 ciclo) en ese segundo en el que tarda en recorrer 300.000 Km, entonces decimos que la onda tiene una frecuencia de 1 Hertzio (1 Hz).</a:t>
            </a:r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pic>
        <p:nvPicPr>
          <p:cNvPr id="454663" name="Picture 7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300.000 Km</a:t>
            </a:r>
          </a:p>
        </p:txBody>
      </p:sp>
      <p:graphicFrame>
        <p:nvGraphicFramePr>
          <p:cNvPr id="454666" name="Object 10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4666" name="Ecuación" r:id="rId5" imgW="139680" imgH="177480" progId="Equation.3">
              <p:embed/>
            </p:oleObj>
          </a:graphicData>
        </a:graphic>
      </p:graphicFrame>
      <p:sp>
        <p:nvSpPr>
          <p:cNvPr id="454667" name="Line 11"/>
          <p:cNvSpPr>
            <a:spLocks noChangeShapeType="1"/>
          </p:cNvSpPr>
          <p:nvPr/>
        </p:nvSpPr>
        <p:spPr bwMode="auto">
          <a:xfrm flipH="1">
            <a:off x="395288" y="6453188"/>
            <a:ext cx="460851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4668" name="Line 12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4669" name="Line 13"/>
          <p:cNvSpPr>
            <a:spLocks noChangeShapeType="1"/>
          </p:cNvSpPr>
          <p:nvPr/>
        </p:nvSpPr>
        <p:spPr bwMode="auto">
          <a:xfrm>
            <a:off x="5003800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4670" name="Object 14"/>
          <p:cNvGraphicFramePr>
            <a:graphicFrameLocks noChangeAspect="1"/>
          </p:cNvGraphicFramePr>
          <p:nvPr/>
        </p:nvGraphicFramePr>
        <p:xfrm>
          <a:off x="2411413" y="6092825"/>
          <a:ext cx="244475" cy="360363"/>
        </p:xfrm>
        <a:graphic>
          <a:graphicData uri="http://schemas.openxmlformats.org/presentationml/2006/ole">
            <p:oleObj spid="_x0000_s454670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/>
      <p:bldP spid="454664" grpId="0"/>
      <p:bldP spid="454665" grpId="0"/>
      <p:bldP spid="454667" grpId="0" animBg="1"/>
      <p:bldP spid="454668" grpId="0" animBg="1"/>
      <p:bldP spid="45466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5683" name="Picture 3" descr="onda_1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30525"/>
            <a:ext cx="4608512" cy="3190875"/>
          </a:xfrm>
          <a:prstGeom prst="rect">
            <a:avLst/>
          </a:prstGeom>
          <a:noFill/>
        </p:spPr>
      </p:pic>
      <p:sp>
        <p:nvSpPr>
          <p:cNvPr id="455684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pic>
        <p:nvPicPr>
          <p:cNvPr id="455686" name="Picture 6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00"/>
                </a:solidFill>
              </a:rPr>
              <a:t>Si la onda completa 1 periodo (1 ciclo) en ese segundo en el que tarda en recorrer 300.000 Km, entonces decimos que la onda tiene una frecuencia de 1 Hertzio (1 Hz).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300.000 Km</a:t>
            </a:r>
          </a:p>
        </p:txBody>
      </p:sp>
      <p:graphicFrame>
        <p:nvGraphicFramePr>
          <p:cNvPr id="455690" name="Object 10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5690" name="Ecuación" r:id="rId5" imgW="139680" imgH="177480" progId="Equation.3">
              <p:embed/>
            </p:oleObj>
          </a:graphicData>
        </a:graphic>
      </p:graphicFrame>
      <p:sp>
        <p:nvSpPr>
          <p:cNvPr id="455691" name="Line 11"/>
          <p:cNvSpPr>
            <a:spLocks noChangeShapeType="1"/>
          </p:cNvSpPr>
          <p:nvPr/>
        </p:nvSpPr>
        <p:spPr bwMode="auto">
          <a:xfrm flipH="1">
            <a:off x="395288" y="6453188"/>
            <a:ext cx="460851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5693" name="Line 13"/>
          <p:cNvSpPr>
            <a:spLocks noChangeShapeType="1"/>
          </p:cNvSpPr>
          <p:nvPr/>
        </p:nvSpPr>
        <p:spPr bwMode="auto">
          <a:xfrm>
            <a:off x="5003800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5694" name="Object 14"/>
          <p:cNvGraphicFramePr>
            <a:graphicFrameLocks noChangeAspect="1"/>
          </p:cNvGraphicFramePr>
          <p:nvPr/>
        </p:nvGraphicFramePr>
        <p:xfrm>
          <a:off x="2411413" y="6092825"/>
          <a:ext cx="244475" cy="360363"/>
        </p:xfrm>
        <a:graphic>
          <a:graphicData uri="http://schemas.openxmlformats.org/presentationml/2006/ole">
            <p:oleObj spid="_x0000_s455694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7" grpId="0"/>
      <p:bldP spid="455688" grpId="0"/>
      <p:bldP spid="455689" grpId="0"/>
      <p:bldP spid="455691" grpId="0" animBg="1"/>
      <p:bldP spid="455692" grpId="0" animBg="1"/>
      <p:bldP spid="455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2530475" y="3644900"/>
            <a:ext cx="452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3 segundos . . . 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6707" name="Picture 3" descr="onda_2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608512" cy="1587500"/>
          </a:xfrm>
          <a:prstGeom prst="rect">
            <a:avLst/>
          </a:prstGeom>
          <a:noFill/>
        </p:spPr>
      </p:pic>
      <p:sp>
        <p:nvSpPr>
          <p:cNvPr id="456708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6709" name="Line 5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00FF"/>
                </a:solidFill>
              </a:rPr>
              <a:t>Si la onda completa 2 periodos en 1 s, decimos que tiene una frecuencia de 2 Hz.</a:t>
            </a:r>
          </a:p>
        </p:txBody>
      </p:sp>
      <p:pic>
        <p:nvPicPr>
          <p:cNvPr id="456712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150.000 Km</a:t>
            </a:r>
          </a:p>
        </p:txBody>
      </p:sp>
      <p:graphicFrame>
        <p:nvGraphicFramePr>
          <p:cNvPr id="456715" name="Object 11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6715" name="Ecuación" r:id="rId5" imgW="139680" imgH="177480" progId="Equation.3">
              <p:embed/>
            </p:oleObj>
          </a:graphicData>
        </a:graphic>
      </p:graphicFrame>
      <p:sp>
        <p:nvSpPr>
          <p:cNvPr id="456716" name="Line 12"/>
          <p:cNvSpPr>
            <a:spLocks noChangeShapeType="1"/>
          </p:cNvSpPr>
          <p:nvPr/>
        </p:nvSpPr>
        <p:spPr bwMode="auto">
          <a:xfrm flipH="1">
            <a:off x="395288" y="6453188"/>
            <a:ext cx="23050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>
            <a:off x="270033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6719" name="Object 15"/>
          <p:cNvGraphicFramePr>
            <a:graphicFrameLocks noChangeAspect="1"/>
          </p:cNvGraphicFramePr>
          <p:nvPr/>
        </p:nvGraphicFramePr>
        <p:xfrm>
          <a:off x="1476375" y="6021388"/>
          <a:ext cx="244475" cy="360362"/>
        </p:xfrm>
        <a:graphic>
          <a:graphicData uri="http://schemas.openxmlformats.org/presentationml/2006/ole">
            <p:oleObj spid="_x0000_s456719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1" grpId="0"/>
      <p:bldP spid="456713" grpId="0"/>
      <p:bldP spid="456714" grpId="0"/>
      <p:bldP spid="456716" grpId="0" animBg="1"/>
      <p:bldP spid="456717" grpId="0" animBg="1"/>
      <p:bldP spid="4567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7731" name="Picture 3" descr="onda_2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4608512" cy="1587500"/>
          </a:xfrm>
          <a:prstGeom prst="rect">
            <a:avLst/>
          </a:prstGeom>
          <a:noFill/>
        </p:spPr>
      </p:pic>
      <p:sp>
        <p:nvSpPr>
          <p:cNvPr id="457732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00FF"/>
                </a:solidFill>
              </a:rPr>
              <a:t>Si la onda completa 2 periodos en 1 s, decimos que tiene una frecuencia de 2 Hz.</a:t>
            </a:r>
          </a:p>
        </p:txBody>
      </p:sp>
      <p:pic>
        <p:nvPicPr>
          <p:cNvPr id="457736" name="Picture 8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150.000 Km</a:t>
            </a:r>
          </a:p>
        </p:txBody>
      </p:sp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7739" name="Ecuación" r:id="rId5" imgW="139680" imgH="177480" progId="Equation.3">
              <p:embed/>
            </p:oleObj>
          </a:graphicData>
        </a:graphic>
      </p:graphicFrame>
      <p:sp>
        <p:nvSpPr>
          <p:cNvPr id="457740" name="Line 12"/>
          <p:cNvSpPr>
            <a:spLocks noChangeShapeType="1"/>
          </p:cNvSpPr>
          <p:nvPr/>
        </p:nvSpPr>
        <p:spPr bwMode="auto">
          <a:xfrm flipH="1">
            <a:off x="395288" y="6453188"/>
            <a:ext cx="23050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41" name="Line 13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270033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7743" name="Object 15"/>
          <p:cNvGraphicFramePr>
            <a:graphicFrameLocks noChangeAspect="1"/>
          </p:cNvGraphicFramePr>
          <p:nvPr/>
        </p:nvGraphicFramePr>
        <p:xfrm>
          <a:off x="1476375" y="6021388"/>
          <a:ext cx="244475" cy="360362"/>
        </p:xfrm>
        <a:graphic>
          <a:graphicData uri="http://schemas.openxmlformats.org/presentationml/2006/ole">
            <p:oleObj spid="_x0000_s457743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7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5" grpId="0"/>
      <p:bldP spid="457737" grpId="0"/>
      <p:bldP spid="457738" grpId="0"/>
      <p:bldP spid="457740" grpId="0" animBg="1"/>
      <p:bldP spid="457741" grpId="0" animBg="1"/>
      <p:bldP spid="4577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8756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8757" name="Line 5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458758" name="Picture 6" descr="onda_3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4608512" cy="1090613"/>
          </a:xfrm>
          <a:prstGeom prst="rect">
            <a:avLst/>
          </a:prstGeom>
          <a:noFill/>
        </p:spPr>
      </p:pic>
      <p:sp>
        <p:nvSpPr>
          <p:cNvPr id="458759" name="Line 7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8761" name="Text Box 9"/>
          <p:cNvSpPr txBox="1">
            <a:spLocks noChangeArrowheads="1"/>
          </p:cNvSpPr>
          <p:nvPr/>
        </p:nvSpPr>
        <p:spPr bwMode="auto">
          <a:xfrm>
            <a:off x="827088" y="162877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8000"/>
                </a:solidFill>
              </a:rPr>
              <a:t>Si la onda completa 3 periodos en 1 s, decimos que tiene una frecuencia de 3 Hz.</a:t>
            </a:r>
          </a:p>
        </p:txBody>
      </p:sp>
      <p:pic>
        <p:nvPicPr>
          <p:cNvPr id="458762" name="Picture 10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8763" name="Text Box 11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100.000 Km</a:t>
            </a:r>
          </a:p>
        </p:txBody>
      </p:sp>
      <p:graphicFrame>
        <p:nvGraphicFramePr>
          <p:cNvPr id="458765" name="Object 13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8765" name="Ecuación" r:id="rId5" imgW="139680" imgH="177480" progId="Equation.3">
              <p:embed/>
            </p:oleObj>
          </a:graphicData>
        </a:graphic>
      </p:graphicFrame>
      <p:sp>
        <p:nvSpPr>
          <p:cNvPr id="458766" name="Line 14"/>
          <p:cNvSpPr>
            <a:spLocks noChangeShapeType="1"/>
          </p:cNvSpPr>
          <p:nvPr/>
        </p:nvSpPr>
        <p:spPr bwMode="auto">
          <a:xfrm flipH="1">
            <a:off x="395288" y="6453188"/>
            <a:ext cx="151288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8767" name="Line 15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8768" name="Line 16"/>
          <p:cNvSpPr>
            <a:spLocks noChangeShapeType="1"/>
          </p:cNvSpPr>
          <p:nvPr/>
        </p:nvSpPr>
        <p:spPr bwMode="auto">
          <a:xfrm>
            <a:off x="1908175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8769" name="Object 17"/>
          <p:cNvGraphicFramePr>
            <a:graphicFrameLocks noChangeAspect="1"/>
          </p:cNvGraphicFramePr>
          <p:nvPr/>
        </p:nvGraphicFramePr>
        <p:xfrm>
          <a:off x="1042988" y="6021388"/>
          <a:ext cx="244475" cy="360362"/>
        </p:xfrm>
        <a:graphic>
          <a:graphicData uri="http://schemas.openxmlformats.org/presentationml/2006/ole">
            <p:oleObj spid="_x0000_s458769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1" grpId="0"/>
      <p:bldP spid="458763" grpId="0"/>
      <p:bldP spid="458764" grpId="0"/>
      <p:bldP spid="458766" grpId="0" animBg="1"/>
      <p:bldP spid="458767" grpId="0" animBg="1"/>
      <p:bldP spid="45876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9781" name="Picture 5" descr="onda_3_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4608512" cy="1090613"/>
          </a:xfrm>
          <a:prstGeom prst="rect">
            <a:avLst/>
          </a:prstGeom>
          <a:noFill/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827088" y="162877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008000"/>
                </a:solidFill>
              </a:rPr>
              <a:t>Si la onda completa 3 periodos en 1 s, decimos que tiene una frecuencia de 3 Hz.</a:t>
            </a:r>
          </a:p>
        </p:txBody>
      </p:sp>
      <p:pic>
        <p:nvPicPr>
          <p:cNvPr id="459785" name="Picture 9" descr="GOB_DEF_INTA-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3635375" y="30686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Y la LONGITUD DE ONDA es de:</a:t>
            </a:r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5148263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 = 100.000 Km</a:t>
            </a:r>
          </a:p>
        </p:txBody>
      </p:sp>
      <p:graphicFrame>
        <p:nvGraphicFramePr>
          <p:cNvPr id="459788" name="Object 12"/>
          <p:cNvGraphicFramePr>
            <a:graphicFrameLocks noChangeAspect="1"/>
          </p:cNvGraphicFramePr>
          <p:nvPr/>
        </p:nvGraphicFramePr>
        <p:xfrm>
          <a:off x="5003800" y="3500438"/>
          <a:ext cx="244475" cy="360362"/>
        </p:xfrm>
        <a:graphic>
          <a:graphicData uri="http://schemas.openxmlformats.org/presentationml/2006/ole">
            <p:oleObj spid="_x0000_s459788" name="Ecuación" r:id="rId5" imgW="139680" imgH="177480" progId="Equation.3">
              <p:embed/>
            </p:oleObj>
          </a:graphicData>
        </a:graphic>
      </p:graphicFrame>
      <p:sp>
        <p:nvSpPr>
          <p:cNvPr id="459789" name="Line 13"/>
          <p:cNvSpPr>
            <a:spLocks noChangeShapeType="1"/>
          </p:cNvSpPr>
          <p:nvPr/>
        </p:nvSpPr>
        <p:spPr bwMode="auto">
          <a:xfrm flipH="1">
            <a:off x="395288" y="6453188"/>
            <a:ext cx="151288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9790" name="Line 14"/>
          <p:cNvSpPr>
            <a:spLocks noChangeShapeType="1"/>
          </p:cNvSpPr>
          <p:nvPr/>
        </p:nvSpPr>
        <p:spPr bwMode="auto">
          <a:xfrm>
            <a:off x="395288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9791" name="Line 15"/>
          <p:cNvSpPr>
            <a:spLocks noChangeShapeType="1"/>
          </p:cNvSpPr>
          <p:nvPr/>
        </p:nvSpPr>
        <p:spPr bwMode="auto">
          <a:xfrm>
            <a:off x="1908175" y="4508500"/>
            <a:ext cx="0" cy="2016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459792" name="Object 16"/>
          <p:cNvGraphicFramePr>
            <a:graphicFrameLocks noChangeAspect="1"/>
          </p:cNvGraphicFramePr>
          <p:nvPr/>
        </p:nvGraphicFramePr>
        <p:xfrm>
          <a:off x="1042988" y="6021388"/>
          <a:ext cx="244475" cy="360362"/>
        </p:xfrm>
        <a:graphic>
          <a:graphicData uri="http://schemas.openxmlformats.org/presentationml/2006/ole">
            <p:oleObj spid="_x0000_s459792" name="Ecuación" r:id="rId6" imgW="139680" imgH="177480" progId="Equation.3">
              <p:embed/>
            </p:oleObj>
          </a:graphicData>
        </a:graphic>
      </p:graphicFrame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2" grpId="0" animBg="1"/>
      <p:bldP spid="459784" grpId="0"/>
      <p:bldP spid="459786" grpId="0"/>
      <p:bldP spid="459787" grpId="0"/>
      <p:bldP spid="459789" grpId="0" animBg="1"/>
      <p:bldP spid="459790" grpId="0" animBg="1"/>
      <p:bldP spid="45979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Probablemente ya te has dado cuenta de una relación inversa importantísima en física:</a:t>
            </a:r>
          </a:p>
        </p:txBody>
      </p:sp>
      <p:pic>
        <p:nvPicPr>
          <p:cNvPr id="460805" name="Picture 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Probablemente ya te has dado cuenta de una relación inversa importantísima en física: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 b="1">
                <a:solidFill>
                  <a:srgbClr val="FF6600"/>
                </a:solidFill>
              </a:rPr>
              <a:t>MAYOR FRECUENCIA SIGNIFICA MENOR LONGITUD DE ONDA</a:t>
            </a:r>
          </a:p>
        </p:txBody>
      </p:sp>
      <p:pic>
        <p:nvPicPr>
          <p:cNvPr id="461830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Probablemente ya te has dado cuenta de una relación inversa importantísima en física: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 b="1">
                <a:solidFill>
                  <a:srgbClr val="FF6600"/>
                </a:solidFill>
              </a:rPr>
              <a:t>MAYOR FRECUENCIA SIGNIFICA MENOR LONGITUD DE ONDA</a:t>
            </a:r>
          </a:p>
        </p:txBody>
      </p:sp>
      <p:pic>
        <p:nvPicPr>
          <p:cNvPr id="462854" name="Picture 6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09137E-6 L -5.55556E-7 -0.08398 " pathEditMode="relative" ptsTypes="AA">
                                      <p:cBhvr>
                                        <p:cTn id="9" dur="20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/>
      <p:bldP spid="4628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63875" name="Picture 3" descr="las_3_on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175"/>
            <a:ext cx="4608512" cy="3190875"/>
          </a:xfrm>
          <a:prstGeom prst="rect">
            <a:avLst/>
          </a:prstGeom>
          <a:noFill/>
        </p:spPr>
      </p:pic>
      <p:sp>
        <p:nvSpPr>
          <p:cNvPr id="463876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3878" name="Line 6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3880" name="Line 8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3882" name="Line 10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3" name="Line 11"/>
          <p:cNvSpPr>
            <a:spLocks noChangeShapeType="1"/>
          </p:cNvSpPr>
          <p:nvPr/>
        </p:nvSpPr>
        <p:spPr bwMode="auto">
          <a:xfrm>
            <a:off x="395288" y="45085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4" name="Line 12"/>
          <p:cNvSpPr>
            <a:spLocks noChangeShapeType="1"/>
          </p:cNvSpPr>
          <p:nvPr/>
        </p:nvSpPr>
        <p:spPr bwMode="auto">
          <a:xfrm>
            <a:off x="1908175" y="45085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>
            <a:off x="2700338" y="45815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92" name="Line 20"/>
          <p:cNvSpPr>
            <a:spLocks noChangeShapeType="1"/>
          </p:cNvSpPr>
          <p:nvPr/>
        </p:nvSpPr>
        <p:spPr bwMode="auto">
          <a:xfrm>
            <a:off x="5003800" y="45085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96" name="Rectangle 24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3897" name="Text Box 25"/>
          <p:cNvSpPr txBox="1">
            <a:spLocks noChangeArrowheads="1"/>
          </p:cNvSpPr>
          <p:nvPr/>
        </p:nvSpPr>
        <p:spPr bwMode="auto">
          <a:xfrm>
            <a:off x="611188" y="1700213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 b="1">
                <a:solidFill>
                  <a:srgbClr val="FF6600"/>
                </a:solidFill>
              </a:rPr>
              <a:t>MAYOR FRECUENCIA SIGNIFICA MENOR LONGITUD DE ONDA</a:t>
            </a:r>
          </a:p>
        </p:txBody>
      </p:sp>
      <p:sp>
        <p:nvSpPr>
          <p:cNvPr id="463898" name="Text Box 26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3899" name="Text Box 27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3900" name="Text Box 28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pic>
        <p:nvPicPr>
          <p:cNvPr id="463901" name="Picture 29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3908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3909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876925"/>
            <a:ext cx="323850" cy="438150"/>
          </a:xfrm>
          <a:prstGeom prst="rect">
            <a:avLst/>
          </a:prstGeom>
          <a:noFill/>
        </p:spPr>
      </p:pic>
      <p:pic>
        <p:nvPicPr>
          <p:cNvPr id="463910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3911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445125"/>
            <a:ext cx="323850" cy="438150"/>
          </a:xfrm>
          <a:prstGeom prst="rect">
            <a:avLst/>
          </a:prstGeom>
          <a:noFill/>
        </p:spPr>
      </p:pic>
      <p:pic>
        <p:nvPicPr>
          <p:cNvPr id="463912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3913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013325"/>
            <a:ext cx="323850" cy="438150"/>
          </a:xfrm>
          <a:prstGeom prst="rect">
            <a:avLst/>
          </a:prstGeom>
          <a:noFill/>
        </p:spPr>
      </p:pic>
      <p:sp>
        <p:nvSpPr>
          <p:cNvPr id="463893" name="Line 21"/>
          <p:cNvSpPr>
            <a:spLocks noChangeShapeType="1"/>
          </p:cNvSpPr>
          <p:nvPr/>
        </p:nvSpPr>
        <p:spPr bwMode="auto">
          <a:xfrm>
            <a:off x="395288" y="6237288"/>
            <a:ext cx="46085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>
            <a:off x="395288" y="5805488"/>
            <a:ext cx="2305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3886" name="Line 14"/>
          <p:cNvSpPr>
            <a:spLocks noChangeShapeType="1"/>
          </p:cNvSpPr>
          <p:nvPr/>
        </p:nvSpPr>
        <p:spPr bwMode="auto">
          <a:xfrm>
            <a:off x="395288" y="5373688"/>
            <a:ext cx="15128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6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animBg="1"/>
      <p:bldP spid="463877" grpId="0"/>
      <p:bldP spid="463878" grpId="0" animBg="1"/>
      <p:bldP spid="463879" grpId="0"/>
      <p:bldP spid="463880" grpId="0" animBg="1"/>
      <p:bldP spid="463881" grpId="0"/>
      <p:bldP spid="463882" grpId="0" animBg="1"/>
      <p:bldP spid="463883" grpId="0" animBg="1"/>
      <p:bldP spid="463884" grpId="0" animBg="1"/>
      <p:bldP spid="463889" grpId="0" animBg="1"/>
      <p:bldP spid="463892" grpId="0" animBg="1"/>
      <p:bldP spid="463898" grpId="0"/>
      <p:bldP spid="463899" grpId="0"/>
      <p:bldP spid="463900" grpId="0"/>
      <p:bldP spid="463893" grpId="0" animBg="1"/>
      <p:bldP spid="463888" grpId="0" animBg="1"/>
      <p:bldP spid="46388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64899" name="Picture 3" descr="las_3_on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175"/>
            <a:ext cx="4608512" cy="3190875"/>
          </a:xfrm>
          <a:prstGeom prst="rect">
            <a:avLst/>
          </a:prstGeom>
          <a:noFill/>
        </p:spPr>
      </p:pic>
      <p:sp>
        <p:nvSpPr>
          <p:cNvPr id="464900" name="Line 4"/>
          <p:cNvSpPr>
            <a:spLocks noChangeShapeType="1"/>
          </p:cNvSpPr>
          <p:nvPr/>
        </p:nvSpPr>
        <p:spPr bwMode="auto">
          <a:xfrm>
            <a:off x="395288" y="4508500"/>
            <a:ext cx="461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4902" name="Line 6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4904" name="Line 8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4906" name="Line 10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07" name="Line 11"/>
          <p:cNvSpPr>
            <a:spLocks noChangeShapeType="1"/>
          </p:cNvSpPr>
          <p:nvPr/>
        </p:nvSpPr>
        <p:spPr bwMode="auto">
          <a:xfrm>
            <a:off x="395288" y="45085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08" name="Line 12"/>
          <p:cNvSpPr>
            <a:spLocks noChangeShapeType="1"/>
          </p:cNvSpPr>
          <p:nvPr/>
        </p:nvSpPr>
        <p:spPr bwMode="auto">
          <a:xfrm>
            <a:off x="1908175" y="45085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13" name="Line 17"/>
          <p:cNvSpPr>
            <a:spLocks noChangeShapeType="1"/>
          </p:cNvSpPr>
          <p:nvPr/>
        </p:nvSpPr>
        <p:spPr bwMode="auto">
          <a:xfrm>
            <a:off x="2700338" y="45815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16" name="Line 20"/>
          <p:cNvSpPr>
            <a:spLocks noChangeShapeType="1"/>
          </p:cNvSpPr>
          <p:nvPr/>
        </p:nvSpPr>
        <p:spPr bwMode="auto">
          <a:xfrm>
            <a:off x="5003800" y="45085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4921" name="Text Box 25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4922" name="Text Box 26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4923" name="Text Box 27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4924" name="Text Box 28"/>
          <p:cNvSpPr txBox="1">
            <a:spLocks noChangeArrowheads="1"/>
          </p:cNvSpPr>
          <p:nvPr/>
        </p:nvSpPr>
        <p:spPr bwMode="auto">
          <a:xfrm>
            <a:off x="611188" y="1700213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 b="1">
                <a:solidFill>
                  <a:srgbClr val="FF6600"/>
                </a:solidFill>
              </a:rPr>
              <a:t>MAYOR FRECUENCIA SIGNIFICA MENOR LONGITUD DE ONDA</a:t>
            </a:r>
          </a:p>
        </p:txBody>
      </p:sp>
      <p:pic>
        <p:nvPicPr>
          <p:cNvPr id="464925" name="Picture 29" descr="GOB_DEF_INTA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4931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4933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876925"/>
            <a:ext cx="323850" cy="438150"/>
          </a:xfrm>
          <a:prstGeom prst="rect">
            <a:avLst/>
          </a:prstGeom>
          <a:noFill/>
        </p:spPr>
      </p:pic>
      <p:pic>
        <p:nvPicPr>
          <p:cNvPr id="46493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4936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445125"/>
            <a:ext cx="323850" cy="438150"/>
          </a:xfrm>
          <a:prstGeom prst="rect">
            <a:avLst/>
          </a:prstGeom>
          <a:noFill/>
        </p:spPr>
      </p:pic>
      <p:pic>
        <p:nvPicPr>
          <p:cNvPr id="464937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4938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013325"/>
            <a:ext cx="323850" cy="438150"/>
          </a:xfrm>
          <a:prstGeom prst="rect">
            <a:avLst/>
          </a:prstGeom>
          <a:noFill/>
        </p:spPr>
      </p:pic>
      <p:sp>
        <p:nvSpPr>
          <p:cNvPr id="464910" name="Line 14"/>
          <p:cNvSpPr>
            <a:spLocks noChangeShapeType="1"/>
          </p:cNvSpPr>
          <p:nvPr/>
        </p:nvSpPr>
        <p:spPr bwMode="auto">
          <a:xfrm>
            <a:off x="395288" y="5373688"/>
            <a:ext cx="15128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12" name="Line 16"/>
          <p:cNvSpPr>
            <a:spLocks noChangeShapeType="1"/>
          </p:cNvSpPr>
          <p:nvPr/>
        </p:nvSpPr>
        <p:spPr bwMode="auto">
          <a:xfrm>
            <a:off x="395288" y="5805488"/>
            <a:ext cx="2305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4917" name="Line 21"/>
          <p:cNvSpPr>
            <a:spLocks noChangeShapeType="1"/>
          </p:cNvSpPr>
          <p:nvPr/>
        </p:nvSpPr>
        <p:spPr bwMode="auto">
          <a:xfrm>
            <a:off x="395288" y="6237288"/>
            <a:ext cx="46085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4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64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64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64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64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64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6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64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6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6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nimBg="1"/>
      <p:bldP spid="464907" grpId="0" animBg="1"/>
      <p:bldP spid="464908" grpId="0" animBg="1"/>
      <p:bldP spid="464913" grpId="0" animBg="1"/>
      <p:bldP spid="464916" grpId="0" animBg="1"/>
      <p:bldP spid="464924" grpId="0"/>
      <p:bldP spid="464910" grpId="0" animBg="1"/>
      <p:bldP spid="464912" grpId="0" animBg="1"/>
      <p:bldP spid="4649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Pero en la práctica, las ondas de radio que se utilizan no tienen frecuencias tan bajas, sino de millones de Hertzios o más.</a:t>
            </a: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65926" name="Line 6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65929" name="Line 9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30" name="Line 10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31" name="Line 11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5934" name="Line 14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35" name="Text Box 15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5936" name="Line 16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37" name="Text Box 17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5938" name="Line 18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5943" name="Text Box 23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5944" name="Text Box 24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pic>
        <p:nvPicPr>
          <p:cNvPr id="465945" name="Picture 2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594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595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595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5952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6595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/>
      <p:bldP spid="465924" grpId="0"/>
      <p:bldP spid="465926" grpId="0" animBg="1"/>
      <p:bldP spid="465927" grpId="0"/>
      <p:bldP spid="465929" grpId="0" animBg="1"/>
      <p:bldP spid="465930" grpId="0" animBg="1"/>
      <p:bldP spid="4659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4824412" cy="1073150"/>
          </a:xfrm>
          <a:prstGeom prst="rect">
            <a:avLst/>
          </a:prstGeom>
          <a:noFill/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771775" y="29241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/>
              <a:t>Vídeo de 22 minutos de duración 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684213" y="9810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>
                <a:solidFill>
                  <a:schemeClr val="tx2"/>
                </a:solidFill>
              </a:rPr>
              <a:t>“ANTENAS”</a:t>
            </a:r>
            <a:br>
              <a:rPr lang="es-ES" sz="4400">
                <a:solidFill>
                  <a:schemeClr val="tx2"/>
                </a:solidFill>
              </a:rPr>
            </a:br>
            <a:r>
              <a:rPr lang="es-ES" sz="4400">
                <a:solidFill>
                  <a:schemeClr val="tx2"/>
                </a:solidFill>
              </a:rPr>
              <a:t>¿cómo funcionan?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530475" y="3644900"/>
            <a:ext cx="452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FF"/>
                </a:solidFill>
              </a:rPr>
              <a:t>El vídeo empezará en 2 segundos . . . 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00FF"/>
                </a:solidFill>
              </a:rPr>
              <a:t>Pero en la práctica, las ondas de radio que se utilizan no tienen frecuencias tan bajas, sino de millones de Hertzios o más.</a:t>
            </a: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66950" name="Line 6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56" name="Rectangle 12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6957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59" name="Text Box 15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6960" name="Line 16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6967" name="Text Box 23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6968" name="Text Box 24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pic>
        <p:nvPicPr>
          <p:cNvPr id="466969" name="Picture 25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697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697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697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6976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66977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La luz que el ojo humano puede ver (marrón, azul, verde, rojo,…) son ondas EM de frecuencias todavía mucho más altas.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859338" y="5516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450.000 GHz </a:t>
            </a:r>
          </a:p>
        </p:txBody>
      </p:sp>
      <p:sp>
        <p:nvSpPr>
          <p:cNvPr id="467973" name="Line 5"/>
          <p:cNvSpPr>
            <a:spLocks noChangeShapeType="1"/>
          </p:cNvSpPr>
          <p:nvPr/>
        </p:nvSpPr>
        <p:spPr bwMode="auto">
          <a:xfrm>
            <a:off x="6372225" y="51577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74" name="Line 6"/>
          <p:cNvSpPr>
            <a:spLocks noChangeShapeType="1"/>
          </p:cNvSpPr>
          <p:nvPr/>
        </p:nvSpPr>
        <p:spPr bwMode="auto">
          <a:xfrm>
            <a:off x="6372225" y="53736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67978" name="Line 10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82" name="Line 14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83" name="Line 15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7985" name="Line 17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7987" name="Line 19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88" name="Text Box 20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93" name="Text Box 25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7994" name="Text Box 26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7995" name="Text Box 27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7996" name="Line 28"/>
          <p:cNvSpPr>
            <a:spLocks noChangeShapeType="1"/>
          </p:cNvSpPr>
          <p:nvPr/>
        </p:nvSpPr>
        <p:spPr bwMode="auto">
          <a:xfrm>
            <a:off x="6659563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7997" name="Line 29"/>
          <p:cNvSpPr>
            <a:spLocks noChangeShapeType="1"/>
          </p:cNvSpPr>
          <p:nvPr/>
        </p:nvSpPr>
        <p:spPr bwMode="auto">
          <a:xfrm>
            <a:off x="6659563" y="60928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8000" name="Text Box 32"/>
          <p:cNvSpPr txBox="1">
            <a:spLocks noChangeArrowheads="1"/>
          </p:cNvSpPr>
          <p:nvPr/>
        </p:nvSpPr>
        <p:spPr bwMode="auto">
          <a:xfrm>
            <a:off x="4859338" y="58769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750.000 GHz</a:t>
            </a:r>
          </a:p>
        </p:txBody>
      </p:sp>
      <p:sp>
        <p:nvSpPr>
          <p:cNvPr id="468001" name="Text Box 33"/>
          <p:cNvSpPr txBox="1">
            <a:spLocks noChangeArrowheads="1"/>
          </p:cNvSpPr>
          <p:nvPr/>
        </p:nvSpPr>
        <p:spPr bwMode="auto">
          <a:xfrm>
            <a:off x="7380288" y="5516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660 nm</a:t>
            </a:r>
          </a:p>
        </p:txBody>
      </p:sp>
      <p:sp>
        <p:nvSpPr>
          <p:cNvPr id="468002" name="Text Box 34"/>
          <p:cNvSpPr txBox="1">
            <a:spLocks noChangeArrowheads="1"/>
          </p:cNvSpPr>
          <p:nvPr/>
        </p:nvSpPr>
        <p:spPr bwMode="auto">
          <a:xfrm>
            <a:off x="7380288" y="58769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400 nm</a:t>
            </a:r>
          </a:p>
        </p:txBody>
      </p:sp>
      <p:sp>
        <p:nvSpPr>
          <p:cNvPr id="468003" name="Text Box 35"/>
          <p:cNvSpPr txBox="1">
            <a:spLocks noChangeArrowheads="1"/>
          </p:cNvSpPr>
          <p:nvPr/>
        </p:nvSpPr>
        <p:spPr bwMode="auto">
          <a:xfrm>
            <a:off x="611188" y="5445125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Este conjunto de frecuencias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se llama ESPECTRO VISIBLE</a:t>
            </a:r>
          </a:p>
        </p:txBody>
      </p:sp>
      <p:sp>
        <p:nvSpPr>
          <p:cNvPr id="468004" name="AutoShape 36"/>
          <p:cNvSpPr>
            <a:spLocks/>
          </p:cNvSpPr>
          <p:nvPr/>
        </p:nvSpPr>
        <p:spPr bwMode="auto">
          <a:xfrm>
            <a:off x="4354513" y="5516563"/>
            <a:ext cx="433387" cy="649287"/>
          </a:xfrm>
          <a:prstGeom prst="leftBrace">
            <a:avLst>
              <a:gd name="adj1" fmla="val 1248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68005" name="Picture 3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8009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801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8011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8012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6801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  <p:pic>
        <p:nvPicPr>
          <p:cNvPr id="468014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516563"/>
            <a:ext cx="323850" cy="438150"/>
          </a:xfrm>
          <a:prstGeom prst="rect">
            <a:avLst/>
          </a:prstGeom>
          <a:noFill/>
        </p:spPr>
      </p:pic>
      <p:pic>
        <p:nvPicPr>
          <p:cNvPr id="4680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876925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/>
      <p:bldP spid="467972" grpId="0"/>
      <p:bldP spid="467973" grpId="0" animBg="1"/>
      <p:bldP spid="467974" grpId="0" animBg="1"/>
      <p:bldP spid="467996" grpId="0" animBg="1"/>
      <p:bldP spid="467997" grpId="0" animBg="1"/>
      <p:bldP spid="468000" grpId="0"/>
      <p:bldP spid="468001" grpId="0"/>
      <p:bldP spid="468002" grpId="0"/>
      <p:bldP spid="468003" grpId="0"/>
      <p:bldP spid="46800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La luz que el ojo humano puede ver (marrón, azul, verde, rojo,…) son ondas EM de frecuencias todavía mucho más altas.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4859338" y="5516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450.000 GHz </a:t>
            </a:r>
          </a:p>
        </p:txBody>
      </p:sp>
      <p:sp>
        <p:nvSpPr>
          <p:cNvPr id="468997" name="Line 5"/>
          <p:cNvSpPr>
            <a:spLocks noChangeShapeType="1"/>
          </p:cNvSpPr>
          <p:nvPr/>
        </p:nvSpPr>
        <p:spPr bwMode="auto">
          <a:xfrm>
            <a:off x="6372225" y="51577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8998" name="Line 6"/>
          <p:cNvSpPr>
            <a:spLocks noChangeShapeType="1"/>
          </p:cNvSpPr>
          <p:nvPr/>
        </p:nvSpPr>
        <p:spPr bwMode="auto">
          <a:xfrm>
            <a:off x="6372225" y="53736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69002" name="Line 10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69005" name="Line 13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06" name="Line 14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07" name="Line 15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9009" name="Line 17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9011" name="Line 19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12" name="Text Box 20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9013" name="Line 21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= </a:t>
            </a:r>
            <a:r>
              <a:rPr lang="es-ES">
                <a:solidFill>
                  <a:srgbClr val="008000"/>
                </a:solidFill>
              </a:rPr>
              <a:t>100.000</a:t>
            </a:r>
            <a:r>
              <a:rPr lang="es-ES"/>
              <a:t> Km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69020" name="Line 28"/>
          <p:cNvSpPr>
            <a:spLocks noChangeShapeType="1"/>
          </p:cNvSpPr>
          <p:nvPr/>
        </p:nvSpPr>
        <p:spPr bwMode="auto">
          <a:xfrm>
            <a:off x="6659563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21" name="Line 29"/>
          <p:cNvSpPr>
            <a:spLocks noChangeShapeType="1"/>
          </p:cNvSpPr>
          <p:nvPr/>
        </p:nvSpPr>
        <p:spPr bwMode="auto">
          <a:xfrm>
            <a:off x="6659563" y="60928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9024" name="Text Box 32"/>
          <p:cNvSpPr txBox="1">
            <a:spLocks noChangeArrowheads="1"/>
          </p:cNvSpPr>
          <p:nvPr/>
        </p:nvSpPr>
        <p:spPr bwMode="auto">
          <a:xfrm>
            <a:off x="4859338" y="58769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750.000 GHz</a:t>
            </a:r>
          </a:p>
        </p:txBody>
      </p:sp>
      <p:sp>
        <p:nvSpPr>
          <p:cNvPr id="469025" name="Text Box 33"/>
          <p:cNvSpPr txBox="1">
            <a:spLocks noChangeArrowheads="1"/>
          </p:cNvSpPr>
          <p:nvPr/>
        </p:nvSpPr>
        <p:spPr bwMode="auto">
          <a:xfrm>
            <a:off x="7380288" y="5516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660 nm</a:t>
            </a:r>
          </a:p>
        </p:txBody>
      </p:sp>
      <p:sp>
        <p:nvSpPr>
          <p:cNvPr id="469026" name="Text Box 34"/>
          <p:cNvSpPr txBox="1">
            <a:spLocks noChangeArrowheads="1"/>
          </p:cNvSpPr>
          <p:nvPr/>
        </p:nvSpPr>
        <p:spPr bwMode="auto">
          <a:xfrm>
            <a:off x="7380288" y="58769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400 nm</a:t>
            </a:r>
          </a:p>
        </p:txBody>
      </p:sp>
      <p:sp>
        <p:nvSpPr>
          <p:cNvPr id="469027" name="Text Box 35"/>
          <p:cNvSpPr txBox="1">
            <a:spLocks noChangeArrowheads="1"/>
          </p:cNvSpPr>
          <p:nvPr/>
        </p:nvSpPr>
        <p:spPr bwMode="auto">
          <a:xfrm>
            <a:off x="611188" y="5445125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Este conjunto de frecuencias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se llama ESPECTRO VISIBLE</a:t>
            </a:r>
          </a:p>
        </p:txBody>
      </p:sp>
      <p:sp>
        <p:nvSpPr>
          <p:cNvPr id="469028" name="AutoShape 36"/>
          <p:cNvSpPr>
            <a:spLocks/>
          </p:cNvSpPr>
          <p:nvPr/>
        </p:nvSpPr>
        <p:spPr bwMode="auto">
          <a:xfrm>
            <a:off x="4354513" y="5516563"/>
            <a:ext cx="433387" cy="649287"/>
          </a:xfrm>
          <a:prstGeom prst="leftBrace">
            <a:avLst>
              <a:gd name="adj1" fmla="val 1248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69029" name="Picture 3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6903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6903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69036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6903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69038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  <p:pic>
        <p:nvPicPr>
          <p:cNvPr id="469039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516563"/>
            <a:ext cx="323850" cy="438150"/>
          </a:xfrm>
          <a:prstGeom prst="rect">
            <a:avLst/>
          </a:prstGeom>
          <a:noFill/>
        </p:spPr>
      </p:pic>
      <p:pic>
        <p:nvPicPr>
          <p:cNvPr id="469040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876925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859338" y="5516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450.000 GHz </a:t>
            </a:r>
          </a:p>
        </p:txBody>
      </p:sp>
      <p:sp>
        <p:nvSpPr>
          <p:cNvPr id="470020" name="Line 4"/>
          <p:cNvSpPr>
            <a:spLocks noChangeShapeType="1"/>
          </p:cNvSpPr>
          <p:nvPr/>
        </p:nvSpPr>
        <p:spPr bwMode="auto">
          <a:xfrm>
            <a:off x="6372225" y="51577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21" name="Line 5"/>
          <p:cNvSpPr>
            <a:spLocks noChangeShapeType="1"/>
          </p:cNvSpPr>
          <p:nvPr/>
        </p:nvSpPr>
        <p:spPr bwMode="auto">
          <a:xfrm>
            <a:off x="6372225" y="53736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70028" name="Line 12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70032" name="Line 16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33" name="Text Box 17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70034" name="Line 18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35" name="Text Box 19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40" name="Text Box 24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70042" name="Text Box 26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70043" name="Line 27"/>
          <p:cNvSpPr>
            <a:spLocks noChangeShapeType="1"/>
          </p:cNvSpPr>
          <p:nvPr/>
        </p:nvSpPr>
        <p:spPr bwMode="auto">
          <a:xfrm>
            <a:off x="6659563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44" name="Line 28"/>
          <p:cNvSpPr>
            <a:spLocks noChangeShapeType="1"/>
          </p:cNvSpPr>
          <p:nvPr/>
        </p:nvSpPr>
        <p:spPr bwMode="auto">
          <a:xfrm>
            <a:off x="6659563" y="60928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47" name="Text Box 31"/>
          <p:cNvSpPr txBox="1">
            <a:spLocks noChangeArrowheads="1"/>
          </p:cNvSpPr>
          <p:nvPr/>
        </p:nvSpPr>
        <p:spPr bwMode="auto">
          <a:xfrm>
            <a:off x="4859338" y="58769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750.000 GHz</a:t>
            </a:r>
          </a:p>
        </p:txBody>
      </p:sp>
      <p:sp>
        <p:nvSpPr>
          <p:cNvPr id="470048" name="Text Box 32"/>
          <p:cNvSpPr txBox="1">
            <a:spLocks noChangeArrowheads="1"/>
          </p:cNvSpPr>
          <p:nvPr/>
        </p:nvSpPr>
        <p:spPr bwMode="auto">
          <a:xfrm>
            <a:off x="7380288" y="5516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660 nm</a:t>
            </a:r>
          </a:p>
        </p:txBody>
      </p:sp>
      <p:sp>
        <p:nvSpPr>
          <p:cNvPr id="470049" name="Text Box 33"/>
          <p:cNvSpPr txBox="1">
            <a:spLocks noChangeArrowheads="1"/>
          </p:cNvSpPr>
          <p:nvPr/>
        </p:nvSpPr>
        <p:spPr bwMode="auto">
          <a:xfrm>
            <a:off x="7380288" y="58769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400 nm</a:t>
            </a:r>
          </a:p>
        </p:txBody>
      </p:sp>
      <p:sp>
        <p:nvSpPr>
          <p:cNvPr id="470050" name="Text Box 34"/>
          <p:cNvSpPr txBox="1">
            <a:spLocks noChangeArrowheads="1"/>
          </p:cNvSpPr>
          <p:nvPr/>
        </p:nvSpPr>
        <p:spPr bwMode="auto">
          <a:xfrm>
            <a:off x="611188" y="5445125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Este conjunto de frecuencias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se llama ESPECTRO VISIBLE</a:t>
            </a:r>
          </a:p>
        </p:txBody>
      </p:sp>
      <p:sp>
        <p:nvSpPr>
          <p:cNvPr id="470051" name="AutoShape 35"/>
          <p:cNvSpPr>
            <a:spLocks/>
          </p:cNvSpPr>
          <p:nvPr/>
        </p:nvSpPr>
        <p:spPr bwMode="auto">
          <a:xfrm>
            <a:off x="4354513" y="5516563"/>
            <a:ext cx="433387" cy="649287"/>
          </a:xfrm>
          <a:prstGeom prst="leftBrace">
            <a:avLst>
              <a:gd name="adj1" fmla="val 1248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0052" name="Line 36"/>
          <p:cNvSpPr>
            <a:spLocks noChangeShapeType="1"/>
          </p:cNvSpPr>
          <p:nvPr/>
        </p:nvSpPr>
        <p:spPr bwMode="auto">
          <a:xfrm flipV="1">
            <a:off x="4427538" y="2492375"/>
            <a:ext cx="0" cy="32416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0053" name="Text Box 37"/>
          <p:cNvSpPr txBox="1">
            <a:spLocks noChangeArrowheads="1"/>
          </p:cNvSpPr>
          <p:nvPr/>
        </p:nvSpPr>
        <p:spPr bwMode="auto">
          <a:xfrm>
            <a:off x="539750" y="2852738"/>
            <a:ext cx="374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993300"/>
                </a:solidFill>
              </a:rPr>
              <a:t>Y las ondas EM de frecuencias menores a las del espectro visible se llaman </a:t>
            </a:r>
          </a:p>
          <a:p>
            <a:r>
              <a:rPr lang="es-ES" sz="2000" b="1">
                <a:solidFill>
                  <a:srgbClr val="993300"/>
                </a:solidFill>
              </a:rPr>
              <a:t>ONDAS DE RADIO</a:t>
            </a:r>
          </a:p>
        </p:txBody>
      </p:sp>
      <p:pic>
        <p:nvPicPr>
          <p:cNvPr id="470054" name="Picture 38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7005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7005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7006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70061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70062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  <p:pic>
        <p:nvPicPr>
          <p:cNvPr id="470063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516563"/>
            <a:ext cx="323850" cy="438150"/>
          </a:xfrm>
          <a:prstGeom prst="rect">
            <a:avLst/>
          </a:prstGeom>
          <a:noFill/>
        </p:spPr>
      </p:pic>
      <p:pic>
        <p:nvPicPr>
          <p:cNvPr id="470064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876925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52" grpId="0" animBg="1"/>
      <p:bldP spid="4700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323850" y="1268413"/>
            <a:ext cx="8351838" cy="540067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4859338" y="5516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450.000 GHz </a:t>
            </a:r>
          </a:p>
        </p:txBody>
      </p:sp>
      <p:sp>
        <p:nvSpPr>
          <p:cNvPr id="498692" name="Line 4"/>
          <p:cNvSpPr>
            <a:spLocks noChangeShapeType="1"/>
          </p:cNvSpPr>
          <p:nvPr/>
        </p:nvSpPr>
        <p:spPr bwMode="auto">
          <a:xfrm>
            <a:off x="6372225" y="51577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693" name="Line 5"/>
          <p:cNvSpPr>
            <a:spLocks noChangeShapeType="1"/>
          </p:cNvSpPr>
          <p:nvPr/>
        </p:nvSpPr>
        <p:spPr bwMode="auto">
          <a:xfrm>
            <a:off x="6372225" y="5373688"/>
            <a:ext cx="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5219700" y="43640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100 MHz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= 3 m</a:t>
            </a:r>
          </a:p>
        </p:txBody>
      </p:sp>
      <p:sp>
        <p:nvSpPr>
          <p:cNvPr id="498697" name="Line 9"/>
          <p:cNvSpPr>
            <a:spLocks noChangeShapeType="1"/>
          </p:cNvSpPr>
          <p:nvPr/>
        </p:nvSpPr>
        <p:spPr bwMode="auto">
          <a:xfrm>
            <a:off x="6659563" y="45799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698" name="Text Box 10"/>
          <p:cNvSpPr txBox="1">
            <a:spLocks noChangeArrowheads="1"/>
          </p:cNvSpPr>
          <p:nvPr/>
        </p:nvSpPr>
        <p:spPr bwMode="auto">
          <a:xfrm>
            <a:off x="5219700" y="47244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FF"/>
                </a:solidFill>
              </a:rPr>
              <a:t>f = 1 GHz      </a:t>
            </a:r>
            <a:r>
              <a:rPr lang="es-ES">
                <a:solidFill>
                  <a:srgbClr val="FF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FF"/>
                </a:solidFill>
              </a:rPr>
              <a:t>         = 30 cm</a:t>
            </a:r>
          </a:p>
        </p:txBody>
      </p:sp>
      <p:sp>
        <p:nvSpPr>
          <p:cNvPr id="498700" name="Line 12"/>
          <p:cNvSpPr>
            <a:spLocks noChangeShapeType="1"/>
          </p:cNvSpPr>
          <p:nvPr/>
        </p:nvSpPr>
        <p:spPr bwMode="auto">
          <a:xfrm>
            <a:off x="6372225" y="49403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01" name="Line 13"/>
          <p:cNvSpPr>
            <a:spLocks noChangeShapeType="1"/>
          </p:cNvSpPr>
          <p:nvPr/>
        </p:nvSpPr>
        <p:spPr bwMode="auto">
          <a:xfrm>
            <a:off x="6372225" y="39338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02" name="Line 14"/>
          <p:cNvSpPr>
            <a:spLocks noChangeShapeType="1"/>
          </p:cNvSpPr>
          <p:nvPr/>
        </p:nvSpPr>
        <p:spPr bwMode="auto">
          <a:xfrm>
            <a:off x="6372225" y="4149725"/>
            <a:ext cx="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03" name="Text Box 15"/>
          <p:cNvSpPr txBox="1">
            <a:spLocks noChangeArrowheads="1"/>
          </p:cNvSpPr>
          <p:nvPr/>
        </p:nvSpPr>
        <p:spPr bwMode="auto">
          <a:xfrm>
            <a:off x="5148263" y="24209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f = 1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98704" name="Line 16"/>
          <p:cNvSpPr>
            <a:spLocks noChangeShapeType="1"/>
          </p:cNvSpPr>
          <p:nvPr/>
        </p:nvSpPr>
        <p:spPr bwMode="auto">
          <a:xfrm>
            <a:off x="6156325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05" name="Text Box 17"/>
          <p:cNvSpPr txBox="1">
            <a:spLocks noChangeArrowheads="1"/>
          </p:cNvSpPr>
          <p:nvPr/>
        </p:nvSpPr>
        <p:spPr bwMode="auto">
          <a:xfrm>
            <a:off x="5148263" y="28527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f = 2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98706" name="Line 18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07" name="Text Box 19"/>
          <p:cNvSpPr txBox="1">
            <a:spLocks noChangeArrowheads="1"/>
          </p:cNvSpPr>
          <p:nvPr/>
        </p:nvSpPr>
        <p:spPr bwMode="auto">
          <a:xfrm>
            <a:off x="5148263" y="32845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f = 3 Hz</a:t>
            </a:r>
            <a:r>
              <a:rPr lang="es-ES"/>
              <a:t>      </a:t>
            </a:r>
            <a:r>
              <a:rPr lang="es-ES">
                <a:sym typeface="Wingdings" pitchFamily="2" charset="2"/>
              </a:rPr>
              <a:t>    </a:t>
            </a:r>
            <a:r>
              <a:rPr lang="es-ES"/>
              <a:t>   </a:t>
            </a:r>
          </a:p>
        </p:txBody>
      </p:sp>
      <p:sp>
        <p:nvSpPr>
          <p:cNvPr id="498708" name="Line 20"/>
          <p:cNvSpPr>
            <a:spLocks noChangeShapeType="1"/>
          </p:cNvSpPr>
          <p:nvPr/>
        </p:nvSpPr>
        <p:spPr bwMode="auto">
          <a:xfrm>
            <a:off x="615632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12" name="Text Box 24"/>
          <p:cNvSpPr txBox="1">
            <a:spLocks noChangeArrowheads="1"/>
          </p:cNvSpPr>
          <p:nvPr/>
        </p:nvSpPr>
        <p:spPr bwMode="auto">
          <a:xfrm>
            <a:off x="6804025" y="24209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= 300.000 Km      </a:t>
            </a:r>
            <a:r>
              <a:rPr lang="es-ES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98713" name="Text Box 25"/>
          <p:cNvSpPr txBox="1">
            <a:spLocks noChangeArrowheads="1"/>
          </p:cNvSpPr>
          <p:nvPr/>
        </p:nvSpPr>
        <p:spPr bwMode="auto">
          <a:xfrm>
            <a:off x="6804025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00FF"/>
                </a:solidFill>
              </a:rPr>
              <a:t>= 150.000 Km      </a:t>
            </a:r>
            <a:r>
              <a:rPr lang="es-ES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498714" name="Text Box 26"/>
          <p:cNvSpPr txBox="1">
            <a:spLocks noChangeArrowheads="1"/>
          </p:cNvSpPr>
          <p:nvPr/>
        </p:nvSpPr>
        <p:spPr bwMode="auto">
          <a:xfrm>
            <a:off x="68040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008000"/>
                </a:solidFill>
              </a:rPr>
              <a:t>= 100.000 Km      </a:t>
            </a:r>
            <a:r>
              <a:rPr lang="es-ES">
                <a:solidFill>
                  <a:srgbClr val="008000"/>
                </a:solidFill>
                <a:sym typeface="Wingdings" pitchFamily="2" charset="2"/>
              </a:rPr>
              <a:t>    </a:t>
            </a:r>
            <a:r>
              <a:rPr lang="es-ES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98715" name="Line 27"/>
          <p:cNvSpPr>
            <a:spLocks noChangeShapeType="1"/>
          </p:cNvSpPr>
          <p:nvPr/>
        </p:nvSpPr>
        <p:spPr bwMode="auto">
          <a:xfrm>
            <a:off x="6659563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16" name="Line 28"/>
          <p:cNvSpPr>
            <a:spLocks noChangeShapeType="1"/>
          </p:cNvSpPr>
          <p:nvPr/>
        </p:nvSpPr>
        <p:spPr bwMode="auto">
          <a:xfrm>
            <a:off x="6659563" y="60928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19" name="Text Box 31"/>
          <p:cNvSpPr txBox="1">
            <a:spLocks noChangeArrowheads="1"/>
          </p:cNvSpPr>
          <p:nvPr/>
        </p:nvSpPr>
        <p:spPr bwMode="auto">
          <a:xfrm>
            <a:off x="4859338" y="58769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f = 750.000 GHz</a:t>
            </a:r>
          </a:p>
        </p:txBody>
      </p:sp>
      <p:sp>
        <p:nvSpPr>
          <p:cNvPr id="498720" name="Text Box 32"/>
          <p:cNvSpPr txBox="1">
            <a:spLocks noChangeArrowheads="1"/>
          </p:cNvSpPr>
          <p:nvPr/>
        </p:nvSpPr>
        <p:spPr bwMode="auto">
          <a:xfrm>
            <a:off x="7380288" y="5516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660 nm</a:t>
            </a:r>
          </a:p>
        </p:txBody>
      </p:sp>
      <p:sp>
        <p:nvSpPr>
          <p:cNvPr id="498721" name="Text Box 33"/>
          <p:cNvSpPr txBox="1">
            <a:spLocks noChangeArrowheads="1"/>
          </p:cNvSpPr>
          <p:nvPr/>
        </p:nvSpPr>
        <p:spPr bwMode="auto">
          <a:xfrm>
            <a:off x="7380288" y="58769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rgbClr val="FF6600"/>
                </a:solidFill>
              </a:rPr>
              <a:t>= 400 nm</a:t>
            </a:r>
          </a:p>
        </p:txBody>
      </p:sp>
      <p:sp>
        <p:nvSpPr>
          <p:cNvPr id="498722" name="Text Box 34"/>
          <p:cNvSpPr txBox="1">
            <a:spLocks noChangeArrowheads="1"/>
          </p:cNvSpPr>
          <p:nvPr/>
        </p:nvSpPr>
        <p:spPr bwMode="auto">
          <a:xfrm>
            <a:off x="611188" y="5445125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FF6600"/>
                </a:solidFill>
              </a:rPr>
              <a:t>Este conjunto de frecuencias </a:t>
            </a:r>
          </a:p>
          <a:p>
            <a:pPr algn="l"/>
            <a:r>
              <a:rPr lang="es-ES" sz="2000">
                <a:solidFill>
                  <a:srgbClr val="FF6600"/>
                </a:solidFill>
              </a:rPr>
              <a:t>se llama ESPECTRO VISIBLE</a:t>
            </a:r>
          </a:p>
        </p:txBody>
      </p:sp>
      <p:sp>
        <p:nvSpPr>
          <p:cNvPr id="498723" name="AutoShape 35"/>
          <p:cNvSpPr>
            <a:spLocks/>
          </p:cNvSpPr>
          <p:nvPr/>
        </p:nvSpPr>
        <p:spPr bwMode="auto">
          <a:xfrm>
            <a:off x="4354513" y="5516563"/>
            <a:ext cx="433387" cy="649287"/>
          </a:xfrm>
          <a:prstGeom prst="leftBrace">
            <a:avLst>
              <a:gd name="adj1" fmla="val 1248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8724" name="Line 36"/>
          <p:cNvSpPr>
            <a:spLocks noChangeShapeType="1"/>
          </p:cNvSpPr>
          <p:nvPr/>
        </p:nvSpPr>
        <p:spPr bwMode="auto">
          <a:xfrm flipV="1">
            <a:off x="4427538" y="2492375"/>
            <a:ext cx="0" cy="32416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8725" name="Text Box 37"/>
          <p:cNvSpPr txBox="1">
            <a:spLocks noChangeArrowheads="1"/>
          </p:cNvSpPr>
          <p:nvPr/>
        </p:nvSpPr>
        <p:spPr bwMode="auto">
          <a:xfrm>
            <a:off x="539750" y="2852738"/>
            <a:ext cx="374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rgbClr val="993300"/>
                </a:solidFill>
              </a:rPr>
              <a:t>Y las ondas EM de frecuencias menores a las del espectro visible se llaman </a:t>
            </a:r>
          </a:p>
          <a:p>
            <a:r>
              <a:rPr lang="es-ES" sz="2000" b="1">
                <a:solidFill>
                  <a:srgbClr val="993300"/>
                </a:solidFill>
              </a:rPr>
              <a:t>ONDAS DE RADIO</a:t>
            </a:r>
          </a:p>
        </p:txBody>
      </p:sp>
      <p:pic>
        <p:nvPicPr>
          <p:cNvPr id="498726" name="Picture 38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pic>
        <p:nvPicPr>
          <p:cNvPr id="498730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323850" cy="438150"/>
          </a:xfrm>
          <a:prstGeom prst="rect">
            <a:avLst/>
          </a:prstGeom>
          <a:noFill/>
        </p:spPr>
      </p:pic>
      <p:pic>
        <p:nvPicPr>
          <p:cNvPr id="498731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52738"/>
            <a:ext cx="323850" cy="438150"/>
          </a:xfrm>
          <a:prstGeom prst="rect">
            <a:avLst/>
          </a:prstGeom>
          <a:noFill/>
        </p:spPr>
      </p:pic>
      <p:pic>
        <p:nvPicPr>
          <p:cNvPr id="498732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284538"/>
            <a:ext cx="323850" cy="438150"/>
          </a:xfrm>
          <a:prstGeom prst="rect">
            <a:avLst/>
          </a:prstGeom>
          <a:noFill/>
        </p:spPr>
      </p:pic>
      <p:pic>
        <p:nvPicPr>
          <p:cNvPr id="49873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365625"/>
            <a:ext cx="323850" cy="438150"/>
          </a:xfrm>
          <a:prstGeom prst="rect">
            <a:avLst/>
          </a:prstGeom>
          <a:noFill/>
        </p:spPr>
      </p:pic>
      <p:pic>
        <p:nvPicPr>
          <p:cNvPr id="498734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724400"/>
            <a:ext cx="323850" cy="438150"/>
          </a:xfrm>
          <a:prstGeom prst="rect">
            <a:avLst/>
          </a:prstGeom>
          <a:noFill/>
        </p:spPr>
      </p:pic>
      <p:pic>
        <p:nvPicPr>
          <p:cNvPr id="49873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516563"/>
            <a:ext cx="323850" cy="438150"/>
          </a:xfrm>
          <a:prstGeom prst="rect">
            <a:avLst/>
          </a:prstGeom>
          <a:noFill/>
        </p:spPr>
      </p:pic>
      <p:pic>
        <p:nvPicPr>
          <p:cNvPr id="498736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876925"/>
            <a:ext cx="323850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9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9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9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9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9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98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9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9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98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98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9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9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98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9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9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98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9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9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98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9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9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98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9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9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9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9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9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9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9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98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498691" grpId="0"/>
      <p:bldP spid="498692" grpId="0" animBg="1"/>
      <p:bldP spid="498693" grpId="0" animBg="1"/>
      <p:bldP spid="498694" grpId="0"/>
      <p:bldP spid="498695" grpId="0"/>
      <p:bldP spid="498697" grpId="0" animBg="1"/>
      <p:bldP spid="498698" grpId="0"/>
      <p:bldP spid="498700" grpId="0" animBg="1"/>
      <p:bldP spid="498701" grpId="0" animBg="1"/>
      <p:bldP spid="498702" grpId="0" animBg="1"/>
      <p:bldP spid="498703" grpId="0"/>
      <p:bldP spid="498704" grpId="0" animBg="1"/>
      <p:bldP spid="498705" grpId="0"/>
      <p:bldP spid="498706" grpId="0" animBg="1"/>
      <p:bldP spid="498707" grpId="0"/>
      <p:bldP spid="498708" grpId="0" animBg="1"/>
      <p:bldP spid="498712" grpId="0"/>
      <p:bldP spid="498713" grpId="0"/>
      <p:bldP spid="498714" grpId="0"/>
      <p:bldP spid="498715" grpId="0" animBg="1"/>
      <p:bldP spid="498716" grpId="0" animBg="1"/>
      <p:bldP spid="498719" grpId="0"/>
      <p:bldP spid="498720" grpId="0"/>
      <p:bldP spid="498721" grpId="0"/>
      <p:bldP spid="498722" grpId="0"/>
      <p:bldP spid="498723" grpId="0" animBg="1"/>
      <p:bldP spid="498724" grpId="0" animBg="1"/>
      <p:bldP spid="49872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1042988" y="22764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 ¿Qué es una antena?</a:t>
            </a:r>
          </a:p>
        </p:txBody>
      </p:sp>
      <p:pic>
        <p:nvPicPr>
          <p:cNvPr id="669700" name="Picture 4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Te vamos a explicar:</a:t>
            </a:r>
          </a:p>
        </p:txBody>
      </p:sp>
      <p:sp>
        <p:nvSpPr>
          <p:cNvPr id="669702" name="Rectangle 6"/>
          <p:cNvSpPr>
            <a:spLocks noChangeArrowheads="1"/>
          </p:cNvSpPr>
          <p:nvPr/>
        </p:nvSpPr>
        <p:spPr bwMode="auto">
          <a:xfrm>
            <a:off x="1042988" y="3068638"/>
            <a:ext cx="583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669703" name="Rectangle 7"/>
          <p:cNvSpPr>
            <a:spLocks noChangeArrowheads="1"/>
          </p:cNvSpPr>
          <p:nvPr/>
        </p:nvSpPr>
        <p:spPr bwMode="auto">
          <a:xfrm>
            <a:off x="1042988" y="38608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rgbClr val="FF6600"/>
                </a:solidFill>
              </a:rPr>
              <a:t>3 -  ¿Cómo transmite una antena ondas de radio?</a:t>
            </a: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1042988" y="22764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1 -  ¿Qué es una antena?</a:t>
            </a:r>
          </a:p>
        </p:txBody>
      </p:sp>
      <p:pic>
        <p:nvPicPr>
          <p:cNvPr id="671747" name="Picture 3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Te vamos a explicar:</a:t>
            </a:r>
          </a:p>
        </p:txBody>
      </p:sp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1042988" y="3068638"/>
            <a:ext cx="583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2 -  ¿Qué es una onda de radio?</a:t>
            </a:r>
          </a:p>
        </p:txBody>
      </p:sp>
      <p:sp>
        <p:nvSpPr>
          <p:cNvPr id="671751" name="Rectangle 7"/>
          <p:cNvSpPr>
            <a:spLocks noChangeArrowheads="1"/>
          </p:cNvSpPr>
          <p:nvPr/>
        </p:nvSpPr>
        <p:spPr bwMode="auto">
          <a:xfrm>
            <a:off x="1042988" y="38608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>
                <a:solidFill>
                  <a:srgbClr val="FF6600"/>
                </a:solidFill>
              </a:rPr>
              <a:t>3 -  ¿Cómo transmite una antena ondas de radio?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900113" y="15573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Explicar cómo una antena convierte electricidad en ondas de radio es difícil: hay que utilizar unas ecuaciones muy complicadas llamadas ECUACIONES DE MAXWELL.</a:t>
            </a: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971550" y="28527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Aquí presentamos una explicación muy sencilla e intuitiva.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971550" y="357346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Pero ya adelantamos el resultado:</a:t>
            </a:r>
          </a:p>
        </p:txBody>
      </p:sp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971550" y="400526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Si introducimos una CORRIENTE ALTERNA en un cable o trozo de METAL “AL AIRE” (que no se junta a otros trozos para formar un circuito cerrado) aparecen campos eléctricos y magnéticos que se propagan en forma de ONDA ELECTROMAGNÉTICA.</a:t>
            </a:r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471047" name="Picture 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  <p:bldP spid="471043" grpId="0"/>
      <p:bldP spid="471044" grpId="0"/>
      <p:bldP spid="47104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900113" y="15573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Explicar cómo una antena convierte electricidad en ondas de radio es difícil: hay que utilizar unas ecuaciones muy complicadas llamadas ECUACIONES DE MAXWELL.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971550" y="28527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Aquí presentamos una explicación muy sencilla e intuitiva.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971550" y="3573463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Pero ya adelantamos el resultado:</a:t>
            </a:r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971550" y="4005263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rgbClr val="993300"/>
                </a:solidFill>
              </a:rPr>
              <a:t>Si introducimos una CORRIENTE ALTERNA en un cable o trozo de METAL “AL AIRE” (que no se junta a otros trozos para formar un circuito cerrado) aparecen campos eléctricos y magnéticos que se propagan en forma de ONDA ELECTROMAGNÉTICA.</a:t>
            </a:r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472071" name="Picture 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  <p:bldP spid="472067" grpId="0"/>
      <p:bldP spid="472068" grpId="0"/>
      <p:bldP spid="47206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900113" y="1557338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La explicación sencilla e intuitiva que damos permite hacerse una idea aproximada de cómo radian las antenas.</a:t>
            </a: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971550" y="24923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Es una explicación muy simplificada y, peor aún, incorrecta de la realidad. Es decir, ¡os vamos a contar una MENTIRA!. </a:t>
            </a:r>
          </a:p>
        </p:txBody>
      </p:sp>
      <p:sp>
        <p:nvSpPr>
          <p:cNvPr id="543750" name="Rectangle 6"/>
          <p:cNvSpPr>
            <a:spLocks noChangeArrowheads="1"/>
          </p:cNvSpPr>
          <p:nvPr/>
        </p:nvSpPr>
        <p:spPr bwMode="auto">
          <a:xfrm>
            <a:off x="684213" y="428625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400" b="1">
                <a:solidFill>
                  <a:schemeClr val="tx2"/>
                </a:solidFill>
              </a:rPr>
              <a:t>3 - ¿Cómo transmite una antena ondas de radio?</a:t>
            </a:r>
          </a:p>
        </p:txBody>
      </p:sp>
      <p:pic>
        <p:nvPicPr>
          <p:cNvPr id="543751" name="Picture 7" descr="GOB_DEF_INTA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765300" cy="393700"/>
          </a:xfrm>
          <a:prstGeom prst="rect">
            <a:avLst/>
          </a:prstGeom>
          <a:noFill/>
        </p:spPr>
      </p:pic>
      <p:sp>
        <p:nvSpPr>
          <p:cNvPr id="543753" name="Rectangle 9"/>
          <p:cNvSpPr>
            <a:spLocks noChangeArrowheads="1"/>
          </p:cNvSpPr>
          <p:nvPr/>
        </p:nvSpPr>
        <p:spPr bwMode="auto">
          <a:xfrm>
            <a:off x="971550" y="3429000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>
                <a:solidFill>
                  <a:schemeClr val="tx2"/>
                </a:solidFill>
              </a:rPr>
              <a:t>Pero al menos es una </a:t>
            </a:r>
            <a:r>
              <a:rPr lang="es-ES" sz="2000" i="1">
                <a:solidFill>
                  <a:schemeClr val="tx2"/>
                </a:solidFill>
              </a:rPr>
              <a:t>mentira</a:t>
            </a:r>
            <a:r>
              <a:rPr lang="es-ES" sz="2000">
                <a:solidFill>
                  <a:schemeClr val="tx2"/>
                </a:solidFill>
              </a:rPr>
              <a:t> muy didáctica y adecuada para un vídeo de introducción al funcionamiento de las antenas.</a:t>
            </a:r>
          </a:p>
        </p:txBody>
      </p:sp>
    </p:spTree>
  </p:cSld>
  <p:clrMapOvr>
    <a:masterClrMapping/>
  </p:clrMapOvr>
  <p:transition spd="slow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  <p:bldP spid="543747" grpId="0"/>
      <p:bldP spid="54375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10653</TotalTime>
  <Words>9334</Words>
  <Application>Microsoft Office PowerPoint</Application>
  <PresentationFormat>Presentación en pantalla (4:3)</PresentationFormat>
  <Paragraphs>1031</Paragraphs>
  <Slides>188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188</vt:i4>
      </vt:variant>
    </vt:vector>
  </HeadingPairs>
  <TitlesOfParts>
    <vt:vector size="193" baseType="lpstr">
      <vt:lpstr>Arial</vt:lpstr>
      <vt:lpstr>Wingdings</vt:lpstr>
      <vt:lpstr>Arial Black</vt:lpstr>
      <vt:lpstr>Diseño predeterminado</vt:lpstr>
      <vt:lpstr>Microsoft Editor de ecuaciones 3.0</vt:lpstr>
      <vt:lpstr>Diapositiva 1</vt:lpstr>
      <vt:lpstr>El Área de Radiofrecuencia  del INTA presenta…</vt:lpstr>
      <vt:lpstr>El Área de Radiofrecuencia  del INTA presenta…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Diapositiva 136</vt:lpstr>
      <vt:lpstr>Diapositiva 137</vt:lpstr>
      <vt:lpstr>Diapositiva 138</vt:lpstr>
      <vt:lpstr>Diapositiva 139</vt:lpstr>
      <vt:lpstr>Diapositiva 140</vt:lpstr>
      <vt:lpstr>Diapositiva 141</vt:lpstr>
      <vt:lpstr>Diapositiva 142</vt:lpstr>
      <vt:lpstr>Diapositiva 143</vt:lpstr>
      <vt:lpstr>Diapositiva 144</vt:lpstr>
      <vt:lpstr>Diapositiva 145</vt:lpstr>
      <vt:lpstr>Diapositiva 146</vt:lpstr>
      <vt:lpstr>Diapositiva 147</vt:lpstr>
      <vt:lpstr>Diapositiva 148</vt:lpstr>
      <vt:lpstr>Diapositiva 149</vt:lpstr>
      <vt:lpstr>Diapositiva 150</vt:lpstr>
      <vt:lpstr>Diapositiva 151</vt:lpstr>
      <vt:lpstr>Diapositiva 152</vt:lpstr>
      <vt:lpstr>Diapositiva 153</vt:lpstr>
      <vt:lpstr>Diapositiva 154</vt:lpstr>
      <vt:lpstr>Diapositiva 155</vt:lpstr>
      <vt:lpstr>Diapositiva 156</vt:lpstr>
      <vt:lpstr>Diapositiva 157</vt:lpstr>
      <vt:lpstr>Diapositiva 158</vt:lpstr>
      <vt:lpstr>Diapositiva 159</vt:lpstr>
      <vt:lpstr>Diapositiva 160</vt:lpstr>
      <vt:lpstr>Diapositiva 161</vt:lpstr>
      <vt:lpstr>Diapositiva 162</vt:lpstr>
      <vt:lpstr>Diapositiva 163</vt:lpstr>
      <vt:lpstr>Diapositiva 164</vt:lpstr>
      <vt:lpstr>Diapositiva 165</vt:lpstr>
      <vt:lpstr>Diapositiva 166</vt:lpstr>
      <vt:lpstr>Diapositiva 167</vt:lpstr>
      <vt:lpstr>Diapositiva 168</vt:lpstr>
      <vt:lpstr>Diapositiva 169</vt:lpstr>
      <vt:lpstr>Diapositiva 170</vt:lpstr>
      <vt:lpstr>Diapositiva 171</vt:lpstr>
      <vt:lpstr>Diapositiva 172</vt:lpstr>
      <vt:lpstr>Diapositiva 173</vt:lpstr>
      <vt:lpstr>Diapositiva 174</vt:lpstr>
      <vt:lpstr>Diapositiva 175</vt:lpstr>
      <vt:lpstr>Diapositiva 176</vt:lpstr>
      <vt:lpstr>Diapositiva 177</vt:lpstr>
      <vt:lpstr>Diapositiva 178</vt:lpstr>
      <vt:lpstr>Diapositiva 179</vt:lpstr>
      <vt:lpstr>Diapositiva 180</vt:lpstr>
      <vt:lpstr>Diapositiva 181</vt:lpstr>
      <vt:lpstr>Diapositiva 182</vt:lpstr>
      <vt:lpstr>Diapositiva 183</vt:lpstr>
      <vt:lpstr>Diapositiva 184</vt:lpstr>
      <vt:lpstr>Diapositiva 185</vt:lpstr>
      <vt:lpstr>Diapositiva 186</vt:lpstr>
      <vt:lpstr>Diapositiva 187</vt:lpstr>
      <vt:lpstr>Diapositiva 188</vt:lpstr>
    </vt:vector>
  </TitlesOfParts>
  <Company>Instituto Nacional de Tecnica Aereoespacial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</dc:title>
  <dc:creator>marcobal</dc:creator>
  <cp:lastModifiedBy>juan</cp:lastModifiedBy>
  <cp:revision>406</cp:revision>
  <dcterms:created xsi:type="dcterms:W3CDTF">2008-04-15T06:38:07Z</dcterms:created>
  <dcterms:modified xsi:type="dcterms:W3CDTF">2014-05-04T07:59:09Z</dcterms:modified>
</cp:coreProperties>
</file>